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diagrams/data1.xml" ContentType="application/vnd.openxmlformats-officedocument.drawingml.diagramData+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30.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notesSlides/notesSlide26.xml" ContentType="application/vnd.openxmlformats-officedocument.presentationml.notesSlid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25.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5" r:id="rId4"/>
    <p:sldMasterId id="2147483709" r:id="rId5"/>
  </p:sldMasterIdLst>
  <p:notesMasterIdLst>
    <p:notesMasterId r:id="rId62"/>
  </p:notesMasterIdLst>
  <p:handoutMasterIdLst>
    <p:handoutMasterId r:id="rId63"/>
  </p:handoutMasterIdLst>
  <p:sldIdLst>
    <p:sldId id="273" r:id="rId6"/>
    <p:sldId id="370" r:id="rId7"/>
    <p:sldId id="371" r:id="rId8"/>
    <p:sldId id="289" r:id="rId9"/>
    <p:sldId id="286" r:id="rId10"/>
    <p:sldId id="297" r:id="rId11"/>
    <p:sldId id="288" r:id="rId12"/>
    <p:sldId id="296" r:id="rId13"/>
    <p:sldId id="281" r:id="rId14"/>
    <p:sldId id="372" r:id="rId15"/>
    <p:sldId id="347" r:id="rId16"/>
    <p:sldId id="348" r:id="rId17"/>
    <p:sldId id="350" r:id="rId18"/>
    <p:sldId id="351" r:id="rId19"/>
    <p:sldId id="352" r:id="rId20"/>
    <p:sldId id="353" r:id="rId21"/>
    <p:sldId id="354" r:id="rId22"/>
    <p:sldId id="356" r:id="rId23"/>
    <p:sldId id="357" r:id="rId24"/>
    <p:sldId id="360" r:id="rId25"/>
    <p:sldId id="361" r:id="rId26"/>
    <p:sldId id="362" r:id="rId27"/>
    <p:sldId id="363" r:id="rId28"/>
    <p:sldId id="364" r:id="rId29"/>
    <p:sldId id="374" r:id="rId30"/>
    <p:sldId id="306" r:id="rId31"/>
    <p:sldId id="308" r:id="rId32"/>
    <p:sldId id="309" r:id="rId33"/>
    <p:sldId id="310" r:id="rId34"/>
    <p:sldId id="307" r:id="rId35"/>
    <p:sldId id="311" r:id="rId36"/>
    <p:sldId id="314" r:id="rId37"/>
    <p:sldId id="315" r:id="rId38"/>
    <p:sldId id="312" r:id="rId39"/>
    <p:sldId id="318" r:id="rId40"/>
    <p:sldId id="319" r:id="rId41"/>
    <p:sldId id="320" r:id="rId42"/>
    <p:sldId id="321" r:id="rId43"/>
    <p:sldId id="367" r:id="rId44"/>
    <p:sldId id="298" r:id="rId45"/>
    <p:sldId id="276" r:id="rId46"/>
    <p:sldId id="284" r:id="rId47"/>
    <p:sldId id="285" r:id="rId48"/>
    <p:sldId id="291" r:id="rId49"/>
    <p:sldId id="287" r:id="rId50"/>
    <p:sldId id="299" r:id="rId51"/>
    <p:sldId id="300" r:id="rId52"/>
    <p:sldId id="277" r:id="rId53"/>
    <p:sldId id="301" r:id="rId54"/>
    <p:sldId id="283" r:id="rId55"/>
    <p:sldId id="278" r:id="rId56"/>
    <p:sldId id="302" r:id="rId57"/>
    <p:sldId id="368" r:id="rId58"/>
    <p:sldId id="303" r:id="rId59"/>
    <p:sldId id="304" r:id="rId60"/>
    <p:sldId id="369" r:id="rId61"/>
  </p:sldIdLst>
  <p:sldSz cx="12192000" cy="6858000"/>
  <p:notesSz cx="7010400" cy="9296400"/>
  <p:embeddedFontLst>
    <p:embeddedFont>
      <p:font typeface="Montserrat" panose="00000500000000000000" pitchFamily="2" charset="0"/>
      <p:regular r:id="rId64"/>
      <p:bold r:id="rId65"/>
      <p:italic r:id="rId66"/>
      <p:boldItalic r:id="rId67"/>
    </p:embeddedFont>
    <p:embeddedFont>
      <p:font typeface="Montserrat Light" panose="00000400000000000000" pitchFamily="2" charset="0"/>
      <p:regular r:id="rId68"/>
      <p:italic r:id="rId69"/>
    </p:embeddedFont>
    <p:embeddedFont>
      <p:font typeface="Montserrat Medium" panose="00000600000000000000" pitchFamily="2" charset="0"/>
      <p:regular r:id="rId70"/>
      <p:italic r:id="rId71"/>
    </p:embeddedFont>
    <p:embeddedFont>
      <p:font typeface="Montserrat SemiBold" panose="00000700000000000000" pitchFamily="2" charset="0"/>
      <p:regular r:id="rId72"/>
      <p:bold r:id="rId73"/>
      <p:italic r:id="rId74"/>
      <p:bold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4F6228"/>
    <a:srgbClr val="C3D69B"/>
    <a:srgbClr val="718594"/>
    <a:srgbClr val="B3D2E9"/>
    <a:srgbClr val="008DC7"/>
    <a:srgbClr val="22BAB3"/>
    <a:srgbClr val="A7BACB"/>
    <a:srgbClr val="778591"/>
    <a:srgbClr val="B1C6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4B1156A-380E-4F78-BDF5-A606A8083BF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689" autoAdjust="0"/>
    <p:restoredTop sz="86441" autoAdjust="0"/>
  </p:normalViewPr>
  <p:slideViewPr>
    <p:cSldViewPr snapToGrid="0" snapToObjects="1">
      <p:cViewPr varScale="1">
        <p:scale>
          <a:sx n="85" d="100"/>
          <a:sy n="85" d="100"/>
        </p:scale>
        <p:origin x="77" y="499"/>
      </p:cViewPr>
      <p:guideLst>
        <p:guide orient="horz" pos="2160"/>
        <p:guide pos="3840"/>
      </p:guideLst>
    </p:cSldViewPr>
  </p:slideViewPr>
  <p:outlineViewPr>
    <p:cViewPr>
      <p:scale>
        <a:sx n="33" d="100"/>
        <a:sy n="33" d="100"/>
      </p:scale>
      <p:origin x="0" y="-11532"/>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8" d="100"/>
          <a:sy n="98" d="100"/>
        </p:scale>
        <p:origin x="4944" y="2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handoutMaster" Target="handoutMasters/handoutMaster1.xml"/><Relationship Id="rId68" Type="http://schemas.openxmlformats.org/officeDocument/2006/relationships/font" Target="fonts/font5.fntdata"/><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3.fntdata"/><Relationship Id="rId74" Type="http://schemas.openxmlformats.org/officeDocument/2006/relationships/font" Target="fonts/font11.fntdata"/><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1.fntdata"/><Relationship Id="rId69" Type="http://schemas.openxmlformats.org/officeDocument/2006/relationships/font" Target="fonts/font6.fntdata"/><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9.fntdata"/><Relationship Id="rId80" Type="http://schemas.openxmlformats.org/officeDocument/2006/relationships/customXml" Target="../customXml/item4.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4.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70" Type="http://schemas.openxmlformats.org/officeDocument/2006/relationships/font" Target="fonts/font7.fntdata"/><Relationship Id="rId75"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font" Target="fonts/font8.fntdata"/><Relationship Id="rId2" Type="http://schemas.openxmlformats.org/officeDocument/2006/relationships/customXml" Target="../customXml/item2.xml"/><Relationship Id="rId29" Type="http://schemas.openxmlformats.org/officeDocument/2006/relationships/slide" Target="slides/slide24.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2F8237-04CE-4C88-9FE2-4501C549C291}" type="doc">
      <dgm:prSet loTypeId="urn:microsoft.com/office/officeart/2005/8/layout/cycle3" loCatId="cycle" qsTypeId="urn:microsoft.com/office/officeart/2005/8/quickstyle/simple1#1" qsCatId="simple" csTypeId="urn:microsoft.com/office/officeart/2005/8/colors/accent1_2#1" csCatId="accent1" phldr="1"/>
      <dgm:spPr/>
      <dgm:t>
        <a:bodyPr/>
        <a:lstStyle/>
        <a:p>
          <a:endParaRPr lang="en-US"/>
        </a:p>
      </dgm:t>
    </dgm:pt>
    <dgm:pt modelId="{053AE59F-5C98-4EE9-98AC-C75E5F3DB222}">
      <dgm:prSet phldrT="[Text]" phldr="0"/>
      <dgm:spPr>
        <a:solidFill>
          <a:schemeClr val="tx1"/>
        </a:solidFill>
      </dgm:spPr>
      <dgm:t>
        <a:bodyPr/>
        <a:lstStyle/>
        <a:p>
          <a:r>
            <a:rPr lang="en-US" b="1" dirty="0">
              <a:latin typeface="Arial" panose="020B0604020202020204" pitchFamily="34" charset="0"/>
              <a:cs typeface="Arial" panose="020B0604020202020204" pitchFamily="34" charset="0"/>
            </a:rPr>
            <a:t>Contract Time Development</a:t>
          </a:r>
        </a:p>
      </dgm:t>
    </dgm:pt>
    <dgm:pt modelId="{2ADEF076-5F72-4849-B19A-595624CC6AE5}" type="parTrans" cxnId="{D83C1AB1-22EF-4642-A7BC-09E5A1E1E662}">
      <dgm:prSet/>
      <dgm:spPr/>
      <dgm:t>
        <a:bodyPr/>
        <a:lstStyle/>
        <a:p>
          <a:endParaRPr lang="en-US"/>
        </a:p>
      </dgm:t>
    </dgm:pt>
    <dgm:pt modelId="{E63846B0-0B67-450D-BDFD-E4A711C8EFC1}" type="sibTrans" cxnId="{D83C1AB1-22EF-4642-A7BC-09E5A1E1E662}">
      <dgm:prSet/>
      <dgm:spPr>
        <a:solidFill>
          <a:srgbClr val="FFC000"/>
        </a:solidFill>
      </dgm:spPr>
      <dgm:t>
        <a:bodyPr/>
        <a:lstStyle/>
        <a:p>
          <a:endParaRPr lang="en-US"/>
        </a:p>
      </dgm:t>
    </dgm:pt>
    <dgm:pt modelId="{6E124946-B180-43E4-A27E-851378829E0F}">
      <dgm:prSet phldrT="[Text]" phldr="0"/>
      <dgm:spPr>
        <a:solidFill>
          <a:schemeClr val="tx1"/>
        </a:solidFill>
      </dgm:spPr>
      <dgm:t>
        <a:bodyPr/>
        <a:lstStyle/>
        <a:p>
          <a:r>
            <a:rPr lang="en-US" b="1" dirty="0">
              <a:latin typeface="Arial" panose="020B0604020202020204" pitchFamily="34" charset="0"/>
              <a:cs typeface="Arial" panose="020B0604020202020204" pitchFamily="34" charset="0"/>
            </a:rPr>
            <a:t>Major and Specialty Items</a:t>
          </a:r>
        </a:p>
      </dgm:t>
    </dgm:pt>
    <dgm:pt modelId="{26D86FD9-3064-42D4-A66F-FB90F2514868}" type="parTrans" cxnId="{227D26CE-2204-40B2-A0EF-09DD3C132EAD}">
      <dgm:prSet/>
      <dgm:spPr/>
      <dgm:t>
        <a:bodyPr/>
        <a:lstStyle/>
        <a:p>
          <a:endParaRPr lang="en-US"/>
        </a:p>
      </dgm:t>
    </dgm:pt>
    <dgm:pt modelId="{DA94D0C2-E251-4B72-97AB-6D5983EA0C11}" type="sibTrans" cxnId="{227D26CE-2204-40B2-A0EF-09DD3C132EAD}">
      <dgm:prSet/>
      <dgm:spPr/>
      <dgm:t>
        <a:bodyPr/>
        <a:lstStyle/>
        <a:p>
          <a:endParaRPr lang="en-US"/>
        </a:p>
      </dgm:t>
    </dgm:pt>
    <dgm:pt modelId="{8643678F-B6F2-4B20-8162-0CE65BB338BC}">
      <dgm:prSet phldrT="[Text]" phldr="0"/>
      <dgm:spPr>
        <a:solidFill>
          <a:schemeClr val="tx1"/>
        </a:solidFill>
      </dgm:spPr>
      <dgm:t>
        <a:bodyPr/>
        <a:lstStyle/>
        <a:p>
          <a:r>
            <a:rPr lang="en-US" b="1" dirty="0">
              <a:latin typeface="Arial" panose="020B0604020202020204" pitchFamily="34" charset="0"/>
              <a:cs typeface="Arial" panose="020B0604020202020204" pitchFamily="34" charset="0"/>
            </a:rPr>
            <a:t>Steel Price Adjustment</a:t>
          </a:r>
        </a:p>
      </dgm:t>
    </dgm:pt>
    <dgm:pt modelId="{91042C98-BFFA-42B3-9D56-9E1087F2999D}" type="parTrans" cxnId="{38C60A84-83E7-4EC6-89C3-3F73FADF3947}">
      <dgm:prSet/>
      <dgm:spPr/>
      <dgm:t>
        <a:bodyPr/>
        <a:lstStyle/>
        <a:p>
          <a:endParaRPr lang="en-US"/>
        </a:p>
      </dgm:t>
    </dgm:pt>
    <dgm:pt modelId="{B69E74D5-8AF5-4B80-9F58-D72FD80B3793}" type="sibTrans" cxnId="{38C60A84-83E7-4EC6-89C3-3F73FADF3947}">
      <dgm:prSet/>
      <dgm:spPr/>
      <dgm:t>
        <a:bodyPr/>
        <a:lstStyle/>
        <a:p>
          <a:endParaRPr lang="en-US"/>
        </a:p>
      </dgm:t>
    </dgm:pt>
    <dgm:pt modelId="{2DFF06D3-A9D6-4564-ADB1-99BD8C09687A}">
      <dgm:prSet phldrT="[Text]" phldr="0"/>
      <dgm:spPr>
        <a:solidFill>
          <a:schemeClr val="tx1"/>
        </a:solidFill>
      </dgm:spPr>
      <dgm:t>
        <a:bodyPr/>
        <a:lstStyle/>
        <a:p>
          <a:r>
            <a:rPr lang="en-US" b="1" dirty="0">
              <a:latin typeface="Arial" panose="020B0604020202020204" pitchFamily="34" charset="0"/>
              <a:cs typeface="Arial" panose="020B0604020202020204" pitchFamily="34" charset="0"/>
            </a:rPr>
            <a:t>PS&amp;E Packages</a:t>
          </a:r>
        </a:p>
      </dgm:t>
    </dgm:pt>
    <dgm:pt modelId="{A3462040-8316-4E23-AD3F-A0FCDC772D76}" type="parTrans" cxnId="{127ECEF5-4579-4B84-9DE6-50216B74E70E}">
      <dgm:prSet/>
      <dgm:spPr/>
      <dgm:t>
        <a:bodyPr/>
        <a:lstStyle/>
        <a:p>
          <a:endParaRPr lang="en-US"/>
        </a:p>
      </dgm:t>
    </dgm:pt>
    <dgm:pt modelId="{0376EC19-6C56-407C-86B4-B607D414F83E}" type="sibTrans" cxnId="{127ECEF5-4579-4B84-9DE6-50216B74E70E}">
      <dgm:prSet/>
      <dgm:spPr/>
      <dgm:t>
        <a:bodyPr/>
        <a:lstStyle/>
        <a:p>
          <a:endParaRPr lang="en-US"/>
        </a:p>
      </dgm:t>
    </dgm:pt>
    <dgm:pt modelId="{416F3BEA-A12B-4D87-8006-79D1AAA1DCC1}">
      <dgm:prSet phldrT="[Text]" phldr="0"/>
      <dgm:spPr>
        <a:solidFill>
          <a:schemeClr val="tx1"/>
        </a:solidFill>
      </dgm:spPr>
      <dgm:t>
        <a:bodyPr/>
        <a:lstStyle/>
        <a:p>
          <a:r>
            <a:rPr lang="en-US" b="1" dirty="0">
              <a:latin typeface="Arial" panose="020B0604020202020204" pitchFamily="34" charset="0"/>
              <a:cs typeface="Arial" panose="020B0604020202020204" pitchFamily="34" charset="0"/>
            </a:rPr>
            <a:t>Lump Sum Grading</a:t>
          </a:r>
        </a:p>
      </dgm:t>
    </dgm:pt>
    <dgm:pt modelId="{8536E31D-ED36-42A5-8CD6-8545F883B152}" type="parTrans" cxnId="{3A7E1D28-6E37-400B-A43F-0C303C578020}">
      <dgm:prSet/>
      <dgm:spPr/>
      <dgm:t>
        <a:bodyPr/>
        <a:lstStyle/>
        <a:p>
          <a:endParaRPr lang="en-US"/>
        </a:p>
      </dgm:t>
    </dgm:pt>
    <dgm:pt modelId="{49D8260A-2EEB-4C37-BFD5-3C431F709681}" type="sibTrans" cxnId="{3A7E1D28-6E37-400B-A43F-0C303C578020}">
      <dgm:prSet/>
      <dgm:spPr/>
      <dgm:t>
        <a:bodyPr/>
        <a:lstStyle/>
        <a:p>
          <a:endParaRPr lang="en-US"/>
        </a:p>
      </dgm:t>
    </dgm:pt>
    <dgm:pt modelId="{943F1905-5AC9-4B62-A90A-C74F09D51B71}" type="pres">
      <dgm:prSet presAssocID="{742F8237-04CE-4C88-9FE2-4501C549C291}" presName="Name0" presStyleCnt="0">
        <dgm:presLayoutVars>
          <dgm:dir/>
          <dgm:resizeHandles val="exact"/>
        </dgm:presLayoutVars>
      </dgm:prSet>
      <dgm:spPr/>
    </dgm:pt>
    <dgm:pt modelId="{B0D895F2-C509-4F21-94B0-BD6FB4AD4A4F}" type="pres">
      <dgm:prSet presAssocID="{742F8237-04CE-4C88-9FE2-4501C549C291}" presName="cycle" presStyleCnt="0"/>
      <dgm:spPr/>
    </dgm:pt>
    <dgm:pt modelId="{7E25B2B0-2580-44C2-9994-3C958855795B}" type="pres">
      <dgm:prSet presAssocID="{053AE59F-5C98-4EE9-98AC-C75E5F3DB222}" presName="nodeFirstNode" presStyleLbl="node1" presStyleIdx="0" presStyleCnt="5">
        <dgm:presLayoutVars>
          <dgm:bulletEnabled val="1"/>
        </dgm:presLayoutVars>
      </dgm:prSet>
      <dgm:spPr/>
    </dgm:pt>
    <dgm:pt modelId="{CD5784EF-70D5-4667-8283-7F0D052A401A}" type="pres">
      <dgm:prSet presAssocID="{E63846B0-0B67-450D-BDFD-E4A711C8EFC1}" presName="sibTransFirstNode" presStyleLbl="bgShp" presStyleIdx="0" presStyleCnt="1"/>
      <dgm:spPr/>
    </dgm:pt>
    <dgm:pt modelId="{9B919C28-B10B-4C9F-B861-A1FCBF1F0C9F}" type="pres">
      <dgm:prSet presAssocID="{416F3BEA-A12B-4D87-8006-79D1AAA1DCC1}" presName="nodeFollowingNodes" presStyleLbl="node1" presStyleIdx="1" presStyleCnt="5">
        <dgm:presLayoutVars>
          <dgm:bulletEnabled val="1"/>
        </dgm:presLayoutVars>
      </dgm:prSet>
      <dgm:spPr/>
    </dgm:pt>
    <dgm:pt modelId="{9250098E-BABB-408A-871B-5581639522A9}" type="pres">
      <dgm:prSet presAssocID="{6E124946-B180-43E4-A27E-851378829E0F}" presName="nodeFollowingNodes" presStyleLbl="node1" presStyleIdx="2" presStyleCnt="5" custRadScaleRad="83872" custRadScaleInc="-29430">
        <dgm:presLayoutVars>
          <dgm:bulletEnabled val="1"/>
        </dgm:presLayoutVars>
      </dgm:prSet>
      <dgm:spPr/>
    </dgm:pt>
    <dgm:pt modelId="{6073E023-6747-45FE-8361-DA055D973415}" type="pres">
      <dgm:prSet presAssocID="{8643678F-B6F2-4B20-8162-0CE65BB338BC}" presName="nodeFollowingNodes" presStyleLbl="node1" presStyleIdx="3" presStyleCnt="5" custRadScaleRad="87932" custRadScaleInc="31558">
        <dgm:presLayoutVars>
          <dgm:bulletEnabled val="1"/>
        </dgm:presLayoutVars>
      </dgm:prSet>
      <dgm:spPr/>
    </dgm:pt>
    <dgm:pt modelId="{CB449488-9CC2-4D53-80E8-E28F77F06C20}" type="pres">
      <dgm:prSet presAssocID="{2DFF06D3-A9D6-4564-ADB1-99BD8C09687A}" presName="nodeFollowingNodes" presStyleLbl="node1" presStyleIdx="4" presStyleCnt="5">
        <dgm:presLayoutVars>
          <dgm:bulletEnabled val="1"/>
        </dgm:presLayoutVars>
      </dgm:prSet>
      <dgm:spPr/>
    </dgm:pt>
  </dgm:ptLst>
  <dgm:cxnLst>
    <dgm:cxn modelId="{3A7E1D28-6E37-400B-A43F-0C303C578020}" srcId="{742F8237-04CE-4C88-9FE2-4501C549C291}" destId="{416F3BEA-A12B-4D87-8006-79D1AAA1DCC1}" srcOrd="1" destOrd="0" parTransId="{8536E31D-ED36-42A5-8CD6-8545F883B152}" sibTransId="{49D8260A-2EEB-4C37-BFD5-3C431F709681}"/>
    <dgm:cxn modelId="{135BD62C-B2AC-4E50-AFE0-1A7FF1E6A479}" type="presOf" srcId="{742F8237-04CE-4C88-9FE2-4501C549C291}" destId="{943F1905-5AC9-4B62-A90A-C74F09D51B71}" srcOrd="0" destOrd="0" presId="urn:microsoft.com/office/officeart/2005/8/layout/cycle3"/>
    <dgm:cxn modelId="{914F4568-9314-44FE-9C08-CFB4E823873F}" type="presOf" srcId="{8643678F-B6F2-4B20-8162-0CE65BB338BC}" destId="{6073E023-6747-45FE-8361-DA055D973415}" srcOrd="0" destOrd="0" presId="urn:microsoft.com/office/officeart/2005/8/layout/cycle3"/>
    <dgm:cxn modelId="{8906E651-FC90-4C18-B7A6-493B4B68D101}" type="presOf" srcId="{416F3BEA-A12B-4D87-8006-79D1AAA1DCC1}" destId="{9B919C28-B10B-4C9F-B861-A1FCBF1F0C9F}" srcOrd="0" destOrd="0" presId="urn:microsoft.com/office/officeart/2005/8/layout/cycle3"/>
    <dgm:cxn modelId="{95495052-11E8-4E40-B7B8-F1AB9CDBFAD1}" type="presOf" srcId="{053AE59F-5C98-4EE9-98AC-C75E5F3DB222}" destId="{7E25B2B0-2580-44C2-9994-3C958855795B}" srcOrd="0" destOrd="0" presId="urn:microsoft.com/office/officeart/2005/8/layout/cycle3"/>
    <dgm:cxn modelId="{38C60A84-83E7-4EC6-89C3-3F73FADF3947}" srcId="{742F8237-04CE-4C88-9FE2-4501C549C291}" destId="{8643678F-B6F2-4B20-8162-0CE65BB338BC}" srcOrd="3" destOrd="0" parTransId="{91042C98-BFFA-42B3-9D56-9E1087F2999D}" sibTransId="{B69E74D5-8AF5-4B80-9F58-D72FD80B3793}"/>
    <dgm:cxn modelId="{D83C1AB1-22EF-4642-A7BC-09E5A1E1E662}" srcId="{742F8237-04CE-4C88-9FE2-4501C549C291}" destId="{053AE59F-5C98-4EE9-98AC-C75E5F3DB222}" srcOrd="0" destOrd="0" parTransId="{2ADEF076-5F72-4849-B19A-595624CC6AE5}" sibTransId="{E63846B0-0B67-450D-BDFD-E4A711C8EFC1}"/>
    <dgm:cxn modelId="{884529C2-3897-4ACD-8289-02409B924A47}" type="presOf" srcId="{E63846B0-0B67-450D-BDFD-E4A711C8EFC1}" destId="{CD5784EF-70D5-4667-8283-7F0D052A401A}" srcOrd="0" destOrd="0" presId="urn:microsoft.com/office/officeart/2005/8/layout/cycle3"/>
    <dgm:cxn modelId="{289479CA-0DF7-4AF0-9BAA-64B18B2592AE}" type="presOf" srcId="{2DFF06D3-A9D6-4564-ADB1-99BD8C09687A}" destId="{CB449488-9CC2-4D53-80E8-E28F77F06C20}" srcOrd="0" destOrd="0" presId="urn:microsoft.com/office/officeart/2005/8/layout/cycle3"/>
    <dgm:cxn modelId="{227D26CE-2204-40B2-A0EF-09DD3C132EAD}" srcId="{742F8237-04CE-4C88-9FE2-4501C549C291}" destId="{6E124946-B180-43E4-A27E-851378829E0F}" srcOrd="2" destOrd="0" parTransId="{26D86FD9-3064-42D4-A66F-FB90F2514868}" sibTransId="{DA94D0C2-E251-4B72-97AB-6D5983EA0C11}"/>
    <dgm:cxn modelId="{127ECEF5-4579-4B84-9DE6-50216B74E70E}" srcId="{742F8237-04CE-4C88-9FE2-4501C549C291}" destId="{2DFF06D3-A9D6-4564-ADB1-99BD8C09687A}" srcOrd="4" destOrd="0" parTransId="{A3462040-8316-4E23-AD3F-A0FCDC772D76}" sibTransId="{0376EC19-6C56-407C-86B4-B607D414F83E}"/>
    <dgm:cxn modelId="{77D4BFFB-4D7C-4BF4-85A1-D1C73C43CCF3}" type="presOf" srcId="{6E124946-B180-43E4-A27E-851378829E0F}" destId="{9250098E-BABB-408A-871B-5581639522A9}" srcOrd="0" destOrd="0" presId="urn:microsoft.com/office/officeart/2005/8/layout/cycle3"/>
    <dgm:cxn modelId="{1B37BE59-58DB-457B-927B-3CF05E8227D3}" type="presParOf" srcId="{943F1905-5AC9-4B62-A90A-C74F09D51B71}" destId="{B0D895F2-C509-4F21-94B0-BD6FB4AD4A4F}" srcOrd="0" destOrd="0" presId="urn:microsoft.com/office/officeart/2005/8/layout/cycle3"/>
    <dgm:cxn modelId="{08A7D0F4-C275-447C-957F-BDE2877593B8}" type="presParOf" srcId="{B0D895F2-C509-4F21-94B0-BD6FB4AD4A4F}" destId="{7E25B2B0-2580-44C2-9994-3C958855795B}" srcOrd="0" destOrd="0" presId="urn:microsoft.com/office/officeart/2005/8/layout/cycle3"/>
    <dgm:cxn modelId="{C2037F7D-0075-4FB3-8499-746733138E55}" type="presParOf" srcId="{B0D895F2-C509-4F21-94B0-BD6FB4AD4A4F}" destId="{CD5784EF-70D5-4667-8283-7F0D052A401A}" srcOrd="1" destOrd="0" presId="urn:microsoft.com/office/officeart/2005/8/layout/cycle3"/>
    <dgm:cxn modelId="{26AB4BBA-5D0C-4C8A-BE65-65F0D7AEF7CF}" type="presParOf" srcId="{B0D895F2-C509-4F21-94B0-BD6FB4AD4A4F}" destId="{9B919C28-B10B-4C9F-B861-A1FCBF1F0C9F}" srcOrd="2" destOrd="0" presId="urn:microsoft.com/office/officeart/2005/8/layout/cycle3"/>
    <dgm:cxn modelId="{076E2789-7A11-45DE-817E-FF88F15C9075}" type="presParOf" srcId="{B0D895F2-C509-4F21-94B0-BD6FB4AD4A4F}" destId="{9250098E-BABB-408A-871B-5581639522A9}" srcOrd="3" destOrd="0" presId="urn:microsoft.com/office/officeart/2005/8/layout/cycle3"/>
    <dgm:cxn modelId="{DAFEF897-A3DA-43DD-8E5E-097E956BF269}" type="presParOf" srcId="{B0D895F2-C509-4F21-94B0-BD6FB4AD4A4F}" destId="{6073E023-6747-45FE-8361-DA055D973415}" srcOrd="4" destOrd="0" presId="urn:microsoft.com/office/officeart/2005/8/layout/cycle3"/>
    <dgm:cxn modelId="{EAED3EE5-F28C-43D7-9851-8CE0B1227A0C}" type="presParOf" srcId="{B0D895F2-C509-4F21-94B0-BD6FB4AD4A4F}" destId="{CB449488-9CC2-4D53-80E8-E28F77F06C20}"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5784EF-70D5-4667-8283-7F0D052A401A}">
      <dsp:nvSpPr>
        <dsp:cNvPr id="0" name=""/>
        <dsp:cNvSpPr/>
      </dsp:nvSpPr>
      <dsp:spPr>
        <a:xfrm>
          <a:off x="1911786" y="-36984"/>
          <a:ext cx="5587126" cy="5587126"/>
        </a:xfrm>
        <a:prstGeom prst="circularArrow">
          <a:avLst>
            <a:gd name="adj1" fmla="val 5544"/>
            <a:gd name="adj2" fmla="val 330680"/>
            <a:gd name="adj3" fmla="val 13748829"/>
            <a:gd name="adj4" fmla="val 17402477"/>
            <a:gd name="adj5" fmla="val 5757"/>
          </a:avLst>
        </a:prstGeom>
        <a:solidFill>
          <a:srgbClr val="FFC000"/>
        </a:solidFill>
        <a:ln>
          <a:noFill/>
        </a:ln>
        <a:effectLst/>
      </dsp:spPr>
      <dsp:style>
        <a:lnRef idx="0">
          <a:scrgbClr r="0" g="0" b="0"/>
        </a:lnRef>
        <a:fillRef idx="1">
          <a:scrgbClr r="0" g="0" b="0"/>
        </a:fillRef>
        <a:effectRef idx="0">
          <a:scrgbClr r="0" g="0" b="0"/>
        </a:effectRef>
        <a:fontRef idx="minor"/>
      </dsp:style>
    </dsp:sp>
    <dsp:sp modelId="{7E25B2B0-2580-44C2-9994-3C958855795B}">
      <dsp:nvSpPr>
        <dsp:cNvPr id="0" name=""/>
        <dsp:cNvSpPr/>
      </dsp:nvSpPr>
      <dsp:spPr>
        <a:xfrm>
          <a:off x="3381970" y="9"/>
          <a:ext cx="2646759" cy="1323379"/>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latin typeface="Arial" panose="020B0604020202020204" pitchFamily="34" charset="0"/>
              <a:cs typeface="Arial" panose="020B0604020202020204" pitchFamily="34" charset="0"/>
            </a:rPr>
            <a:t>Contract Time Development</a:t>
          </a:r>
        </a:p>
      </dsp:txBody>
      <dsp:txXfrm>
        <a:off x="3446572" y="64611"/>
        <a:ext cx="2517555" cy="1194175"/>
      </dsp:txXfrm>
    </dsp:sp>
    <dsp:sp modelId="{9B919C28-B10B-4C9F-B861-A1FCBF1F0C9F}">
      <dsp:nvSpPr>
        <dsp:cNvPr id="0" name=""/>
        <dsp:cNvSpPr/>
      </dsp:nvSpPr>
      <dsp:spPr>
        <a:xfrm>
          <a:off x="5647929" y="1646324"/>
          <a:ext cx="2646759" cy="1323379"/>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latin typeface="Arial" panose="020B0604020202020204" pitchFamily="34" charset="0"/>
              <a:cs typeface="Arial" panose="020B0604020202020204" pitchFamily="34" charset="0"/>
            </a:rPr>
            <a:t>Lump Sum Grading</a:t>
          </a:r>
        </a:p>
      </dsp:txBody>
      <dsp:txXfrm>
        <a:off x="5712531" y="1710926"/>
        <a:ext cx="2517555" cy="1194175"/>
      </dsp:txXfrm>
    </dsp:sp>
    <dsp:sp modelId="{9250098E-BABB-408A-871B-5581639522A9}">
      <dsp:nvSpPr>
        <dsp:cNvPr id="0" name=""/>
        <dsp:cNvSpPr/>
      </dsp:nvSpPr>
      <dsp:spPr>
        <a:xfrm>
          <a:off x="4991596" y="3566784"/>
          <a:ext cx="2646759" cy="1323379"/>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latin typeface="Arial" panose="020B0604020202020204" pitchFamily="34" charset="0"/>
              <a:cs typeface="Arial" panose="020B0604020202020204" pitchFamily="34" charset="0"/>
            </a:rPr>
            <a:t>Major and Specialty Items</a:t>
          </a:r>
        </a:p>
      </dsp:txBody>
      <dsp:txXfrm>
        <a:off x="5056198" y="3631386"/>
        <a:ext cx="2517555" cy="1194175"/>
      </dsp:txXfrm>
    </dsp:sp>
    <dsp:sp modelId="{6073E023-6747-45FE-8361-DA055D973415}">
      <dsp:nvSpPr>
        <dsp:cNvPr id="0" name=""/>
        <dsp:cNvSpPr/>
      </dsp:nvSpPr>
      <dsp:spPr>
        <a:xfrm>
          <a:off x="1667181" y="3586197"/>
          <a:ext cx="2646759" cy="1323379"/>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latin typeface="Arial" panose="020B0604020202020204" pitchFamily="34" charset="0"/>
              <a:cs typeface="Arial" panose="020B0604020202020204" pitchFamily="34" charset="0"/>
            </a:rPr>
            <a:t>Steel Price Adjustment</a:t>
          </a:r>
        </a:p>
      </dsp:txBody>
      <dsp:txXfrm>
        <a:off x="1731783" y="3650799"/>
        <a:ext cx="2517555" cy="1194175"/>
      </dsp:txXfrm>
    </dsp:sp>
    <dsp:sp modelId="{CB449488-9CC2-4D53-80E8-E28F77F06C20}">
      <dsp:nvSpPr>
        <dsp:cNvPr id="0" name=""/>
        <dsp:cNvSpPr/>
      </dsp:nvSpPr>
      <dsp:spPr>
        <a:xfrm>
          <a:off x="1116011" y="1646324"/>
          <a:ext cx="2646759" cy="1323379"/>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latin typeface="Arial" panose="020B0604020202020204" pitchFamily="34" charset="0"/>
              <a:cs typeface="Arial" panose="020B0604020202020204" pitchFamily="34" charset="0"/>
            </a:rPr>
            <a:t>PS&amp;E Packages</a:t>
          </a:r>
        </a:p>
      </dsp:txBody>
      <dsp:txXfrm>
        <a:off x="1180613" y="1710926"/>
        <a:ext cx="2517555" cy="1194175"/>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94FDD4-F17D-E640-A308-95ACFE0074C9}"/>
              </a:ext>
            </a:extLst>
          </p:cNvPr>
          <p:cNvSpPr>
            <a:spLocks noGrp="1"/>
          </p:cNvSpPr>
          <p:nvPr>
            <p:ph type="hdr" sz="quarter"/>
          </p:nvPr>
        </p:nvSpPr>
        <p:spPr>
          <a:xfrm>
            <a:off x="0" y="2"/>
            <a:ext cx="3037840" cy="466434"/>
          </a:xfrm>
          <a:prstGeom prst="rect">
            <a:avLst/>
          </a:prstGeom>
        </p:spPr>
        <p:txBody>
          <a:bodyPr vert="horz" lIns="93177" tIns="46589" rIns="93177" bIns="46589" rtlCol="0"/>
          <a:lstStyle>
            <a:lvl1pPr algn="l">
              <a:defRPr sz="1200"/>
            </a:lvl1pPr>
          </a:lstStyle>
          <a:p>
            <a:r>
              <a:rPr lang="en-US" dirty="0">
                <a:latin typeface="Montserrat" pitchFamily="2" charset="77"/>
              </a:rPr>
              <a:t>Presentation Title</a:t>
            </a:r>
          </a:p>
        </p:txBody>
      </p:sp>
      <p:sp>
        <p:nvSpPr>
          <p:cNvPr id="3" name="Date Placeholder 2">
            <a:extLst>
              <a:ext uri="{FF2B5EF4-FFF2-40B4-BE49-F238E27FC236}">
                <a16:creationId xmlns:a16="http://schemas.microsoft.com/office/drawing/2014/main" id="{ECD468A3-CCFB-C04E-938C-FE5F378BC1C9}"/>
              </a:ext>
            </a:extLst>
          </p:cNvPr>
          <p:cNvSpPr>
            <a:spLocks noGrp="1"/>
          </p:cNvSpPr>
          <p:nvPr>
            <p:ph type="dt" sz="quarter" idx="1"/>
          </p:nvPr>
        </p:nvSpPr>
        <p:spPr>
          <a:xfrm>
            <a:off x="3970938" y="2"/>
            <a:ext cx="3037840" cy="466434"/>
          </a:xfrm>
          <a:prstGeom prst="rect">
            <a:avLst/>
          </a:prstGeom>
        </p:spPr>
        <p:txBody>
          <a:bodyPr vert="horz" lIns="93177" tIns="46589" rIns="93177" bIns="46589" rtlCol="0"/>
          <a:lstStyle>
            <a:lvl1pPr algn="r">
              <a:defRPr sz="1200"/>
            </a:lvl1pPr>
          </a:lstStyle>
          <a:p>
            <a:fld id="{A7144BE8-E69E-734C-9CFF-049BB7751FC9}" type="datetimeFigureOut">
              <a:rPr lang="en-US" smtClean="0">
                <a:latin typeface="Montserrat" pitchFamily="2" charset="77"/>
              </a:rPr>
              <a:t>10/12/2026</a:t>
            </a:fld>
            <a:endParaRPr lang="en-US" dirty="0">
              <a:latin typeface="Montserrat" pitchFamily="2" charset="77"/>
            </a:endParaRPr>
          </a:p>
        </p:txBody>
      </p:sp>
      <p:sp>
        <p:nvSpPr>
          <p:cNvPr id="4" name="Footer Placeholder 3">
            <a:extLst>
              <a:ext uri="{FF2B5EF4-FFF2-40B4-BE49-F238E27FC236}">
                <a16:creationId xmlns:a16="http://schemas.microsoft.com/office/drawing/2014/main" id="{FB06C6D9-989E-9641-9D51-2EDE079EE70B}"/>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latin typeface="Montserrat" pitchFamily="2" charset="77"/>
            </a:endParaRPr>
          </a:p>
        </p:txBody>
      </p:sp>
      <p:sp>
        <p:nvSpPr>
          <p:cNvPr id="5" name="Slide Number Placeholder 4">
            <a:extLst>
              <a:ext uri="{FF2B5EF4-FFF2-40B4-BE49-F238E27FC236}">
                <a16:creationId xmlns:a16="http://schemas.microsoft.com/office/drawing/2014/main" id="{2F19C2F4-7B72-BB45-8F45-B862C80AC5D2}"/>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522F5A7-E952-4B44-9D13-5AA530C639B7}" type="slidenum">
              <a:rPr lang="en-US" smtClean="0">
                <a:latin typeface="Montserrat" pitchFamily="2" charset="77"/>
              </a:rPr>
              <a:t>‹#›</a:t>
            </a:fld>
            <a:endParaRPr lang="en-US" dirty="0">
              <a:latin typeface="Montserrat" pitchFamily="2" charset="77"/>
            </a:endParaRPr>
          </a:p>
        </p:txBody>
      </p:sp>
    </p:spTree>
    <p:extLst>
      <p:ext uri="{BB962C8B-B14F-4D97-AF65-F5344CB8AC3E}">
        <p14:creationId xmlns:p14="http://schemas.microsoft.com/office/powerpoint/2010/main" val="11061360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6434"/>
          </a:xfrm>
          <a:prstGeom prst="rect">
            <a:avLst/>
          </a:prstGeom>
        </p:spPr>
        <p:txBody>
          <a:bodyPr vert="horz" lIns="93177" tIns="46589" rIns="93177" bIns="46589" rtlCol="0"/>
          <a:lstStyle>
            <a:lvl1pPr algn="l">
              <a:defRPr sz="1200" b="0" i="0">
                <a:latin typeface="Montserrat" pitchFamily="2" charset="77"/>
              </a:defRPr>
            </a:lvl1pPr>
          </a:lstStyle>
          <a:p>
            <a:r>
              <a:rPr lang="en-US" dirty="0"/>
              <a:t>Presentation Title</a:t>
            </a:r>
          </a:p>
        </p:txBody>
      </p:sp>
      <p:sp>
        <p:nvSpPr>
          <p:cNvPr id="3" name="Date Placeholder 2"/>
          <p:cNvSpPr>
            <a:spLocks noGrp="1"/>
          </p:cNvSpPr>
          <p:nvPr>
            <p:ph type="dt" idx="1"/>
          </p:nvPr>
        </p:nvSpPr>
        <p:spPr>
          <a:xfrm>
            <a:off x="3970938" y="2"/>
            <a:ext cx="3037840" cy="466434"/>
          </a:xfrm>
          <a:prstGeom prst="rect">
            <a:avLst/>
          </a:prstGeom>
        </p:spPr>
        <p:txBody>
          <a:bodyPr vert="horz" lIns="93177" tIns="46589" rIns="93177" bIns="46589" rtlCol="0"/>
          <a:lstStyle>
            <a:lvl1pPr algn="r">
              <a:defRPr sz="1200" b="0" i="0">
                <a:latin typeface="Montserrat" pitchFamily="2" charset="77"/>
              </a:defRPr>
            </a:lvl1pPr>
          </a:lstStyle>
          <a:p>
            <a:fld id="{37966512-5CFF-724D-93AD-60A9C1F8AFC7}" type="datetimeFigureOut">
              <a:rPr lang="en-US" smtClean="0"/>
              <a:pPr/>
              <a:t>10/12/2026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9"/>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b="0" i="0">
                <a:latin typeface="Montserrat" pitchFamily="2" charset="77"/>
              </a:defRPr>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b="0" i="0">
                <a:latin typeface="Montserrat" pitchFamily="2" charset="77"/>
              </a:defRPr>
            </a:lvl1pPr>
          </a:lstStyle>
          <a:p>
            <a:fld id="{4FC19CE8-D78C-D24E-A54D-967966A9563F}" type="slidenum">
              <a:rPr lang="en-US" smtClean="0"/>
              <a:pPr/>
              <a:t>‹#›</a:t>
            </a:fld>
            <a:endParaRPr lang="en-US" dirty="0"/>
          </a:p>
        </p:txBody>
      </p:sp>
    </p:spTree>
    <p:extLst>
      <p:ext uri="{BB962C8B-B14F-4D97-AF65-F5344CB8AC3E}">
        <p14:creationId xmlns:p14="http://schemas.microsoft.com/office/powerpoint/2010/main" val="271821604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Montserrat" pitchFamily="2" charset="77"/>
        <a:ea typeface="+mn-ea"/>
        <a:cs typeface="+mn-cs"/>
      </a:defRPr>
    </a:lvl1pPr>
    <a:lvl2pPr marL="457200" algn="l" defTabSz="914400" rtl="0" eaLnBrk="1" latinLnBrk="0" hangingPunct="1">
      <a:defRPr sz="1200" b="0" i="0" kern="1200">
        <a:solidFill>
          <a:schemeClr val="tx1"/>
        </a:solidFill>
        <a:latin typeface="Montserrat" pitchFamily="2" charset="77"/>
        <a:ea typeface="+mn-ea"/>
        <a:cs typeface="+mn-cs"/>
      </a:defRPr>
    </a:lvl2pPr>
    <a:lvl3pPr marL="914400" algn="l" defTabSz="914400" rtl="0" eaLnBrk="1" latinLnBrk="0" hangingPunct="1">
      <a:defRPr sz="1200" b="0" i="0" kern="1200">
        <a:solidFill>
          <a:schemeClr val="tx1"/>
        </a:solidFill>
        <a:latin typeface="Montserrat" pitchFamily="2" charset="77"/>
        <a:ea typeface="+mn-ea"/>
        <a:cs typeface="+mn-cs"/>
      </a:defRPr>
    </a:lvl3pPr>
    <a:lvl4pPr marL="1371600" algn="l" defTabSz="914400" rtl="0" eaLnBrk="1" latinLnBrk="0" hangingPunct="1">
      <a:defRPr sz="1200" b="0" i="0" kern="1200">
        <a:solidFill>
          <a:schemeClr val="tx1"/>
        </a:solidFill>
        <a:latin typeface="Montserrat" pitchFamily="2" charset="77"/>
        <a:ea typeface="+mn-ea"/>
        <a:cs typeface="+mn-cs"/>
      </a:defRPr>
    </a:lvl4pPr>
    <a:lvl5pPr marL="1828800" algn="l" defTabSz="914400" rtl="0" eaLnBrk="1" latinLnBrk="0" hangingPunct="1">
      <a:defRPr sz="1200" b="0" i="0" kern="1200">
        <a:solidFill>
          <a:schemeClr val="tx1"/>
        </a:solidFill>
        <a:latin typeface="Montserrat"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C19CE8-D78C-D24E-A54D-967966A9563F}" type="slidenum">
              <a:rPr lang="en-US" smtClean="0"/>
              <a:pPr/>
              <a:t>1</a:t>
            </a:fld>
            <a:endParaRPr lang="en-US" dirty="0"/>
          </a:p>
        </p:txBody>
      </p:sp>
    </p:spTree>
    <p:extLst>
      <p:ext uri="{BB962C8B-B14F-4D97-AF65-F5344CB8AC3E}">
        <p14:creationId xmlns:p14="http://schemas.microsoft.com/office/powerpoint/2010/main" val="4106100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D54AB-DA5F-F0B7-2E40-AB4109996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115180-1DD9-038E-342F-08AB96841B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45505E-5BC4-95F2-3C28-2D7B06533302}"/>
              </a:ext>
            </a:extLst>
          </p:cNvPr>
          <p:cNvSpPr>
            <a:spLocks noGrp="1"/>
          </p:cNvSpPr>
          <p:nvPr>
            <p:ph type="body" idx="1"/>
          </p:nvPr>
        </p:nvSpPr>
        <p:spPr/>
        <p:txBody>
          <a:bodyPr/>
          <a:lstStyle/>
          <a:p>
            <a:r>
              <a:rPr lang="en-US" dirty="0"/>
              <a:t>https://ncconnect-my.sharepoint.com/personal/arfowler1_ncdot_gov/_layouts/15/stream.aspx?id=%2Fpersonal%2Farfowler1%5Fncdot%5Fgov%2FDocuments%2FRecordings%2FCS%5FD%20Division%20Let%20Increase%20Discussion%2D20261006%5F090208%2DMeeting%20Recording%2Emp4&amp;referrer=StreamWebApp%2EWeb&amp;referrerScenario=AddressBarCopied%2Eview%2Ef37af208%2D5c42%2D4a28%2Db888%2D5d2a1e44a2f5&amp;xsdata=MDV8MDJ8bGVwZW5ueUBuY2RvdC5nb3Z8MjI0ZGQyNjZkMjk3NGViNGE3MWMwOGRmMjg3MjlhNmV8N2E3NjgxZGNiOWQwNDQ5YTg1YzNlY2MyNmNkN2VkMTl8MHwwfDYzOTI3NDE0NDgyNzQxODIwMXxVbmtub3dufFRXRnBiR1pzYjNkOGV5SkZiWEIwZVUxaGNHa2lPblJ5ZFdVc0lsWWlPaUl3TGpBdU1EQXdNQ0lzSWxBaU9pSlhhVzR6TWlJc0lrRk9Jam9pVFdGcGJDSXNJbGRVSWpveWZRPT18MHx8fA%3D%3D&amp;sdata=WmZYVk92Ym1MMDVZeUhrN2tXdy80Zyt0MExQc3ZzeXEvd2hEVkdaZ3pkcz0%3D&amp;clickparams=eyAiWC1BcHBOYW1lIiA6ICJNaWNyb3NvZnQgT3V0bG9vayIsICJYLUFwcFZlcnNpb24iIDogIjE2LjAuMjAzMjYuMjAxNDQiLCAiT1MiIDogIldpbmRvd3MiIH0%3D</a:t>
            </a:r>
          </a:p>
          <a:p>
            <a:endParaRPr lang="en-US" dirty="0"/>
          </a:p>
          <a:p>
            <a:endParaRPr lang="en-US" dirty="0"/>
          </a:p>
        </p:txBody>
      </p:sp>
      <p:sp>
        <p:nvSpPr>
          <p:cNvPr id="4" name="Slide Number Placeholder 3">
            <a:extLst>
              <a:ext uri="{FF2B5EF4-FFF2-40B4-BE49-F238E27FC236}">
                <a16:creationId xmlns:a16="http://schemas.microsoft.com/office/drawing/2014/main" id="{C6F7F97B-9F3C-978C-D4A3-A020F426E4E5}"/>
              </a:ext>
            </a:extLst>
          </p:cNvPr>
          <p:cNvSpPr>
            <a:spLocks noGrp="1"/>
          </p:cNvSpPr>
          <p:nvPr>
            <p:ph type="sldNum" sz="quarter" idx="5"/>
          </p:nvPr>
        </p:nvSpPr>
        <p:spPr/>
        <p:txBody>
          <a:bodyPr/>
          <a:lstStyle/>
          <a:p>
            <a:fld id="{4FC19CE8-D78C-D24E-A54D-967966A9563F}" type="slidenum">
              <a:rPr lang="en-US" smtClean="0"/>
              <a:pPr/>
              <a:t>2</a:t>
            </a:fld>
            <a:endParaRPr lang="en-US" dirty="0"/>
          </a:p>
        </p:txBody>
      </p:sp>
    </p:spTree>
    <p:extLst>
      <p:ext uri="{BB962C8B-B14F-4D97-AF65-F5344CB8AC3E}">
        <p14:creationId xmlns:p14="http://schemas.microsoft.com/office/powerpoint/2010/main" val="2899646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8ABE3-BC4B-5697-C369-A8F388E71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D5654-A627-C827-603F-18684A3267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8CC467-4A71-5828-F81C-84A5CC468458}"/>
              </a:ext>
            </a:extLst>
          </p:cNvPr>
          <p:cNvSpPr>
            <a:spLocks noGrp="1"/>
          </p:cNvSpPr>
          <p:nvPr>
            <p:ph type="body" idx="1"/>
          </p:nvPr>
        </p:nvSpPr>
        <p:spPr/>
        <p:txBody>
          <a:bodyPr/>
          <a:lstStyle/>
          <a:p>
            <a:r>
              <a:rPr lang="en-US" dirty="0"/>
              <a:t>Thanks for the intro; as mentioned my name is Allen Fowler, and I serve as the Division Contracts Liaison. </a:t>
            </a:r>
            <a:r>
              <a:rPr lang="en-US"/>
              <a:t>I have previous Division experience in maintenance, construction, and district offices in various roles and my last four years in Central, primarily contract standards unit. </a:t>
            </a:r>
            <a:endParaRPr lang="en-US" dirty="0"/>
          </a:p>
        </p:txBody>
      </p:sp>
      <p:sp>
        <p:nvSpPr>
          <p:cNvPr id="4" name="Slide Number Placeholder 3">
            <a:extLst>
              <a:ext uri="{FF2B5EF4-FFF2-40B4-BE49-F238E27FC236}">
                <a16:creationId xmlns:a16="http://schemas.microsoft.com/office/drawing/2014/main" id="{B6699AA8-98E6-87B5-6A45-133C57930D28}"/>
              </a:ext>
            </a:extLst>
          </p:cNvPr>
          <p:cNvSpPr>
            <a:spLocks noGrp="1"/>
          </p:cNvSpPr>
          <p:nvPr>
            <p:ph type="sldNum" sz="quarter" idx="5"/>
          </p:nvPr>
        </p:nvSpPr>
        <p:spPr/>
        <p:txBody>
          <a:bodyPr/>
          <a:lstStyle/>
          <a:p>
            <a:fld id="{4FC19CE8-D78C-D24E-A54D-967966A9563F}" type="slidenum">
              <a:rPr lang="en-US" smtClean="0"/>
              <a:pPr/>
              <a:t>3</a:t>
            </a:fld>
            <a:endParaRPr lang="en-US" dirty="0"/>
          </a:p>
        </p:txBody>
      </p:sp>
    </p:spTree>
    <p:extLst>
      <p:ext uri="{BB962C8B-B14F-4D97-AF65-F5344CB8AC3E}">
        <p14:creationId xmlns:p14="http://schemas.microsoft.com/office/powerpoint/2010/main" val="3376710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FC19CE8-D78C-D24E-A54D-967966A9563F}" type="slidenum">
              <a:rPr lang="en-US" smtClean="0"/>
              <a:pPr/>
              <a:t>10</a:t>
            </a:fld>
            <a:endParaRPr lang="en-US" dirty="0"/>
          </a:p>
        </p:txBody>
      </p:sp>
    </p:spTree>
    <p:extLst>
      <p:ext uri="{BB962C8B-B14F-4D97-AF65-F5344CB8AC3E}">
        <p14:creationId xmlns:p14="http://schemas.microsoft.com/office/powerpoint/2010/main" val="4106100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34B89-4803-CE04-1E20-A25858697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02B4D-42F6-5BD0-50D8-C7EC65EBF19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81B07E0-1969-E247-A80D-E735CF29D4C5}"/>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2D8F5B5-D9A0-2446-4107-E3D10B1096D2}"/>
              </a:ext>
            </a:extLst>
          </p:cNvPr>
          <p:cNvSpPr>
            <a:spLocks noGrp="1"/>
          </p:cNvSpPr>
          <p:nvPr>
            <p:ph type="sldNum" sz="quarter" idx="5"/>
          </p:nvPr>
        </p:nvSpPr>
        <p:spPr/>
        <p:txBody>
          <a:bodyPr/>
          <a:lstStyle/>
          <a:p>
            <a:fld id="{4FC19CE8-D78C-D24E-A54D-967966A9563F}" type="slidenum">
              <a:rPr lang="en-US" smtClean="0"/>
              <a:pPr/>
              <a:t>11</a:t>
            </a:fld>
            <a:endParaRPr lang="en-US" dirty="0"/>
          </a:p>
        </p:txBody>
      </p:sp>
    </p:spTree>
    <p:extLst>
      <p:ext uri="{BB962C8B-B14F-4D97-AF65-F5344CB8AC3E}">
        <p14:creationId xmlns:p14="http://schemas.microsoft.com/office/powerpoint/2010/main" val="2292904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743BF-0855-E891-605D-DAA96EAAF0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2B5582-5388-EA00-B327-D2E5C8A0DCA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A477637-FA1A-230D-9F89-D8A94B600DC1}"/>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69FC6CC-2EC5-7ECB-31E3-83D5DA2C0243}"/>
              </a:ext>
            </a:extLst>
          </p:cNvPr>
          <p:cNvSpPr>
            <a:spLocks noGrp="1"/>
          </p:cNvSpPr>
          <p:nvPr>
            <p:ph type="sldNum" sz="quarter" idx="5"/>
          </p:nvPr>
        </p:nvSpPr>
        <p:spPr/>
        <p:txBody>
          <a:bodyPr/>
          <a:lstStyle/>
          <a:p>
            <a:fld id="{4FC19CE8-D78C-D24E-A54D-967966A9563F}" type="slidenum">
              <a:rPr lang="en-US" smtClean="0"/>
              <a:pPr/>
              <a:t>12</a:t>
            </a:fld>
            <a:endParaRPr lang="en-US" dirty="0"/>
          </a:p>
        </p:txBody>
      </p:sp>
    </p:spTree>
    <p:extLst>
      <p:ext uri="{BB962C8B-B14F-4D97-AF65-F5344CB8AC3E}">
        <p14:creationId xmlns:p14="http://schemas.microsoft.com/office/powerpoint/2010/main" val="2615699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5F66A-314B-E86B-8EAA-18AF55DF57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85D2E-540D-8B99-8EBC-65A4D1866DA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51A0619-FA83-D5D2-6763-DD7E19FC2C32}"/>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0667099-7B77-106D-13F4-FC2C2AB30E7D}"/>
              </a:ext>
            </a:extLst>
          </p:cNvPr>
          <p:cNvSpPr>
            <a:spLocks noGrp="1"/>
          </p:cNvSpPr>
          <p:nvPr>
            <p:ph type="sldNum" sz="quarter" idx="5"/>
          </p:nvPr>
        </p:nvSpPr>
        <p:spPr/>
        <p:txBody>
          <a:bodyPr/>
          <a:lstStyle/>
          <a:p>
            <a:fld id="{4FC19CE8-D78C-D24E-A54D-967966A9563F}" type="slidenum">
              <a:rPr lang="en-US" smtClean="0"/>
              <a:pPr/>
              <a:t>13</a:t>
            </a:fld>
            <a:endParaRPr lang="en-US" dirty="0"/>
          </a:p>
        </p:txBody>
      </p:sp>
    </p:spTree>
    <p:extLst>
      <p:ext uri="{BB962C8B-B14F-4D97-AF65-F5344CB8AC3E}">
        <p14:creationId xmlns:p14="http://schemas.microsoft.com/office/powerpoint/2010/main" val="1310461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F7EB0-0765-E3D7-C13B-69D0F51857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B056AF-6A9F-752A-4630-C262F7F84C1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77876E5-0CA8-8576-3965-B8BB8AB0E749}"/>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4D68B91-FA3E-550E-22B2-06A1BDD906A8}"/>
              </a:ext>
            </a:extLst>
          </p:cNvPr>
          <p:cNvSpPr>
            <a:spLocks noGrp="1"/>
          </p:cNvSpPr>
          <p:nvPr>
            <p:ph type="sldNum" sz="quarter" idx="5"/>
          </p:nvPr>
        </p:nvSpPr>
        <p:spPr/>
        <p:txBody>
          <a:bodyPr/>
          <a:lstStyle/>
          <a:p>
            <a:fld id="{4FC19CE8-D78C-D24E-A54D-967966A9563F}" type="slidenum">
              <a:rPr lang="en-US" smtClean="0"/>
              <a:pPr/>
              <a:t>14</a:t>
            </a:fld>
            <a:endParaRPr lang="en-US" dirty="0"/>
          </a:p>
        </p:txBody>
      </p:sp>
    </p:spTree>
    <p:extLst>
      <p:ext uri="{BB962C8B-B14F-4D97-AF65-F5344CB8AC3E}">
        <p14:creationId xmlns:p14="http://schemas.microsoft.com/office/powerpoint/2010/main" val="4281516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D86FA-8489-F776-9056-0063C8488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78C15D-B8C8-42F7-90B9-ECEFCD876B6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2E991E7-F7C1-26AF-72D6-D94AE5B95F10}"/>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051E145-6D95-632A-E495-B140BD78B318}"/>
              </a:ext>
            </a:extLst>
          </p:cNvPr>
          <p:cNvSpPr>
            <a:spLocks noGrp="1"/>
          </p:cNvSpPr>
          <p:nvPr>
            <p:ph type="sldNum" sz="quarter" idx="5"/>
          </p:nvPr>
        </p:nvSpPr>
        <p:spPr/>
        <p:txBody>
          <a:bodyPr/>
          <a:lstStyle/>
          <a:p>
            <a:fld id="{4FC19CE8-D78C-D24E-A54D-967966A9563F}" type="slidenum">
              <a:rPr lang="en-US" smtClean="0"/>
              <a:pPr/>
              <a:t>15</a:t>
            </a:fld>
            <a:endParaRPr lang="en-US" dirty="0"/>
          </a:p>
        </p:txBody>
      </p:sp>
    </p:spTree>
    <p:extLst>
      <p:ext uri="{BB962C8B-B14F-4D97-AF65-F5344CB8AC3E}">
        <p14:creationId xmlns:p14="http://schemas.microsoft.com/office/powerpoint/2010/main" val="3535361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28118-8338-8EDC-6794-DC78C69866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72477-7424-00AD-7AFB-4053D870F5E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AC6D514-F359-9DD6-DFDA-4AA7CBBC2C0D}"/>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B50CD2E-C2D0-B228-4956-0049F8C0F282}"/>
              </a:ext>
            </a:extLst>
          </p:cNvPr>
          <p:cNvSpPr>
            <a:spLocks noGrp="1"/>
          </p:cNvSpPr>
          <p:nvPr>
            <p:ph type="sldNum" sz="quarter" idx="5"/>
          </p:nvPr>
        </p:nvSpPr>
        <p:spPr/>
        <p:txBody>
          <a:bodyPr/>
          <a:lstStyle/>
          <a:p>
            <a:fld id="{4FC19CE8-D78C-D24E-A54D-967966A9563F}" type="slidenum">
              <a:rPr lang="en-US" smtClean="0"/>
              <a:pPr/>
              <a:t>16</a:t>
            </a:fld>
            <a:endParaRPr lang="en-US" dirty="0"/>
          </a:p>
        </p:txBody>
      </p:sp>
    </p:spTree>
    <p:extLst>
      <p:ext uri="{BB962C8B-B14F-4D97-AF65-F5344CB8AC3E}">
        <p14:creationId xmlns:p14="http://schemas.microsoft.com/office/powerpoint/2010/main" val="236250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A12B7-0CA0-E4E0-D806-0841C6CBB5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6596EC-DB96-D485-A920-5E47A31D04E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F1E1E53-D926-B4E3-21D1-B66C99575692}"/>
              </a:ext>
            </a:extLst>
          </p:cNvPr>
          <p:cNvSpPr>
            <a:spLocks noGrp="1"/>
          </p:cNvSpPr>
          <p:nvPr>
            <p:ph type="body" idx="1"/>
          </p:nvPr>
        </p:nvSpPr>
        <p:spPr/>
        <p:txBody>
          <a:bodyPr/>
          <a:lstStyle/>
          <a:p>
            <a:pPr defTabSz="931540">
              <a:defRPr/>
            </a:pPr>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EE6677D-8317-DEF3-2EC4-2FDBAB6D4ABB}"/>
              </a:ext>
            </a:extLst>
          </p:cNvPr>
          <p:cNvSpPr>
            <a:spLocks noGrp="1"/>
          </p:cNvSpPr>
          <p:nvPr>
            <p:ph type="sldNum" sz="quarter" idx="5"/>
          </p:nvPr>
        </p:nvSpPr>
        <p:spPr/>
        <p:txBody>
          <a:bodyPr/>
          <a:lstStyle/>
          <a:p>
            <a:fld id="{4FC19CE8-D78C-D24E-A54D-967966A9563F}" type="slidenum">
              <a:rPr lang="en-US" smtClean="0"/>
              <a:pPr/>
              <a:t>17</a:t>
            </a:fld>
            <a:endParaRPr lang="en-US" dirty="0"/>
          </a:p>
        </p:txBody>
      </p:sp>
    </p:spTree>
    <p:extLst>
      <p:ext uri="{BB962C8B-B14F-4D97-AF65-F5344CB8AC3E}">
        <p14:creationId xmlns:p14="http://schemas.microsoft.com/office/powerpoint/2010/main" val="362028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1D344-C95B-FFB2-3C8B-91F889F2D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CD24DB-EDFA-37D0-DC5A-CF4DEF0EAD9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2A8A43E-537A-0798-91EC-C76D3B8232D0}"/>
              </a:ext>
            </a:extLst>
          </p:cNvPr>
          <p:cNvSpPr>
            <a:spLocks noGrp="1"/>
          </p:cNvSpPr>
          <p:nvPr>
            <p:ph type="body" idx="1"/>
          </p:nvPr>
        </p:nvSpPr>
        <p:spPr/>
        <p:txBody>
          <a:bodyPr/>
          <a:lstStyle/>
          <a:p>
            <a:pPr defTabSz="931540">
              <a:defRPr/>
            </a:pPr>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91F5544-156D-7C8F-A5B8-271BA1729EA1}"/>
              </a:ext>
            </a:extLst>
          </p:cNvPr>
          <p:cNvSpPr>
            <a:spLocks noGrp="1"/>
          </p:cNvSpPr>
          <p:nvPr>
            <p:ph type="sldNum" sz="quarter" idx="5"/>
          </p:nvPr>
        </p:nvSpPr>
        <p:spPr/>
        <p:txBody>
          <a:bodyPr/>
          <a:lstStyle/>
          <a:p>
            <a:fld id="{4FC19CE8-D78C-D24E-A54D-967966A9563F}" type="slidenum">
              <a:rPr lang="en-US" smtClean="0"/>
              <a:pPr/>
              <a:t>18</a:t>
            </a:fld>
            <a:endParaRPr lang="en-US" dirty="0"/>
          </a:p>
        </p:txBody>
      </p:sp>
    </p:spTree>
    <p:extLst>
      <p:ext uri="{BB962C8B-B14F-4D97-AF65-F5344CB8AC3E}">
        <p14:creationId xmlns:p14="http://schemas.microsoft.com/office/powerpoint/2010/main" val="275331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AA1CA-4FEC-CB30-3499-DB2ABE085F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5AE00C-C7C2-D42C-0A8B-DA4B3E1EC39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654C258-4E10-412E-52EF-C8D0F99C2EAC}"/>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C919339-6DB2-37C5-DEC6-BD8975B4AEE0}"/>
              </a:ext>
            </a:extLst>
          </p:cNvPr>
          <p:cNvSpPr>
            <a:spLocks noGrp="1"/>
          </p:cNvSpPr>
          <p:nvPr>
            <p:ph type="sldNum" sz="quarter" idx="5"/>
          </p:nvPr>
        </p:nvSpPr>
        <p:spPr/>
        <p:txBody>
          <a:bodyPr/>
          <a:lstStyle/>
          <a:p>
            <a:fld id="{4FC19CE8-D78C-D24E-A54D-967966A9563F}" type="slidenum">
              <a:rPr lang="en-US" smtClean="0"/>
              <a:pPr/>
              <a:t>19</a:t>
            </a:fld>
            <a:endParaRPr lang="en-US" dirty="0"/>
          </a:p>
        </p:txBody>
      </p:sp>
    </p:spTree>
    <p:extLst>
      <p:ext uri="{BB962C8B-B14F-4D97-AF65-F5344CB8AC3E}">
        <p14:creationId xmlns:p14="http://schemas.microsoft.com/office/powerpoint/2010/main" val="1200170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AE390-973D-C50C-5ED4-CD3711A749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EF69C9-9E76-5D71-5176-718622C9C58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A0D7218-1884-72AA-42A7-8630C2E335B0}"/>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8F32EF1C-00B3-D274-F493-A34BD93797AD}"/>
              </a:ext>
            </a:extLst>
          </p:cNvPr>
          <p:cNvSpPr>
            <a:spLocks noGrp="1"/>
          </p:cNvSpPr>
          <p:nvPr>
            <p:ph type="sldNum" sz="quarter" idx="5"/>
          </p:nvPr>
        </p:nvSpPr>
        <p:spPr/>
        <p:txBody>
          <a:bodyPr/>
          <a:lstStyle/>
          <a:p>
            <a:fld id="{4FC19CE8-D78C-D24E-A54D-967966A9563F}" type="slidenum">
              <a:rPr lang="en-US" smtClean="0"/>
              <a:pPr/>
              <a:t>20</a:t>
            </a:fld>
            <a:endParaRPr lang="en-US" dirty="0"/>
          </a:p>
        </p:txBody>
      </p:sp>
    </p:spTree>
    <p:extLst>
      <p:ext uri="{BB962C8B-B14F-4D97-AF65-F5344CB8AC3E}">
        <p14:creationId xmlns:p14="http://schemas.microsoft.com/office/powerpoint/2010/main" val="523583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55770-8521-C175-F612-F44604C773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BC664-DDB2-0F03-15AD-1ADF4ED41F4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E3EF365-DE89-C97D-12DB-E7774C202295}"/>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B35E103-CD3A-B276-5957-05C36A07E084}"/>
              </a:ext>
            </a:extLst>
          </p:cNvPr>
          <p:cNvSpPr>
            <a:spLocks noGrp="1"/>
          </p:cNvSpPr>
          <p:nvPr>
            <p:ph type="sldNum" sz="quarter" idx="5"/>
          </p:nvPr>
        </p:nvSpPr>
        <p:spPr/>
        <p:txBody>
          <a:bodyPr/>
          <a:lstStyle/>
          <a:p>
            <a:fld id="{4FC19CE8-D78C-D24E-A54D-967966A9563F}" type="slidenum">
              <a:rPr lang="en-US" smtClean="0"/>
              <a:pPr/>
              <a:t>21</a:t>
            </a:fld>
            <a:endParaRPr lang="en-US" dirty="0"/>
          </a:p>
        </p:txBody>
      </p:sp>
    </p:spTree>
    <p:extLst>
      <p:ext uri="{BB962C8B-B14F-4D97-AF65-F5344CB8AC3E}">
        <p14:creationId xmlns:p14="http://schemas.microsoft.com/office/powerpoint/2010/main" val="1351470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DD119-D6E5-F8C1-353A-6D092C219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509963-A6D3-FACC-BAC6-7587111D813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963977B-881F-579F-A886-32A5DCE9E25D}"/>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BDB78E3-D659-DDD3-7CA7-ED305A98F711}"/>
              </a:ext>
            </a:extLst>
          </p:cNvPr>
          <p:cNvSpPr>
            <a:spLocks noGrp="1"/>
          </p:cNvSpPr>
          <p:nvPr>
            <p:ph type="sldNum" sz="quarter" idx="5"/>
          </p:nvPr>
        </p:nvSpPr>
        <p:spPr/>
        <p:txBody>
          <a:bodyPr/>
          <a:lstStyle/>
          <a:p>
            <a:fld id="{4FC19CE8-D78C-D24E-A54D-967966A9563F}" type="slidenum">
              <a:rPr lang="en-US" smtClean="0"/>
              <a:pPr/>
              <a:t>22</a:t>
            </a:fld>
            <a:endParaRPr lang="en-US" dirty="0"/>
          </a:p>
        </p:txBody>
      </p:sp>
    </p:spTree>
    <p:extLst>
      <p:ext uri="{BB962C8B-B14F-4D97-AF65-F5344CB8AC3E}">
        <p14:creationId xmlns:p14="http://schemas.microsoft.com/office/powerpoint/2010/main" val="2066154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0E858-7D70-B590-777D-4A674EB5E3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770949-7193-4521-051A-D2F5F2636F6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5E30F1C-E5B3-F393-F33D-2A7C2B397CA1}"/>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90AC458-56DC-F338-4359-E75ECF62441F}"/>
              </a:ext>
            </a:extLst>
          </p:cNvPr>
          <p:cNvSpPr>
            <a:spLocks noGrp="1"/>
          </p:cNvSpPr>
          <p:nvPr>
            <p:ph type="sldNum" sz="quarter" idx="5"/>
          </p:nvPr>
        </p:nvSpPr>
        <p:spPr/>
        <p:txBody>
          <a:bodyPr/>
          <a:lstStyle/>
          <a:p>
            <a:fld id="{4FC19CE8-D78C-D24E-A54D-967966A9563F}" type="slidenum">
              <a:rPr lang="en-US" smtClean="0"/>
              <a:pPr/>
              <a:t>23</a:t>
            </a:fld>
            <a:endParaRPr lang="en-US" dirty="0"/>
          </a:p>
        </p:txBody>
      </p:sp>
    </p:spTree>
    <p:extLst>
      <p:ext uri="{BB962C8B-B14F-4D97-AF65-F5344CB8AC3E}">
        <p14:creationId xmlns:p14="http://schemas.microsoft.com/office/powerpoint/2010/main" val="1043007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1C152-10B6-3A3F-33B1-135803DB2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8171CF-9307-C0E4-C6B2-7003FAE2434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6E12D07-E7E0-1BA8-205A-F283DA5CBAC1}"/>
              </a:ext>
            </a:extLst>
          </p:cNvPr>
          <p:cNvSpPr>
            <a:spLocks noGrp="1"/>
          </p:cNvSpPr>
          <p:nvPr>
            <p:ph type="body" idx="1"/>
          </p:nvPr>
        </p:nvSpPr>
        <p:spPr/>
        <p:txBody>
          <a:bodyPr/>
          <a:lstStyle/>
          <a:p>
            <a:pPr defTabSz="931540"/>
            <a:endParaRPr lang="en-US" sz="1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E180F71-3B54-4FFF-761E-F80F2A751B3C}"/>
              </a:ext>
            </a:extLst>
          </p:cNvPr>
          <p:cNvSpPr>
            <a:spLocks noGrp="1"/>
          </p:cNvSpPr>
          <p:nvPr>
            <p:ph type="sldNum" sz="quarter" idx="5"/>
          </p:nvPr>
        </p:nvSpPr>
        <p:spPr/>
        <p:txBody>
          <a:bodyPr/>
          <a:lstStyle/>
          <a:p>
            <a:fld id="{4FC19CE8-D78C-D24E-A54D-967966A9563F}" type="slidenum">
              <a:rPr lang="en-US" smtClean="0"/>
              <a:pPr/>
              <a:t>24</a:t>
            </a:fld>
            <a:endParaRPr lang="en-US" dirty="0"/>
          </a:p>
        </p:txBody>
      </p:sp>
    </p:spTree>
    <p:extLst>
      <p:ext uri="{BB962C8B-B14F-4D97-AF65-F5344CB8AC3E}">
        <p14:creationId xmlns:p14="http://schemas.microsoft.com/office/powerpoint/2010/main" val="1776240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7AD6C-A5BC-D1DE-A631-A79C341E4C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5E657-798B-8F57-8815-1FA99612BD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F0FBA-3C96-7CE1-983A-A7DC16820C35}"/>
              </a:ext>
            </a:extLst>
          </p:cNvPr>
          <p:cNvSpPr>
            <a:spLocks noGrp="1"/>
          </p:cNvSpPr>
          <p:nvPr>
            <p:ph type="body" idx="1"/>
          </p:nvPr>
        </p:nvSpPr>
        <p:spPr/>
        <p:txBody>
          <a:bodyPr/>
          <a:lstStyle/>
          <a:p>
            <a:r>
              <a:rPr lang="en-US" dirty="0"/>
              <a:t>I appreciate the time and interest in participating in our discussion. Our intent was to cover easily fixed or common omissions that had been identified. If there are any questions on the steel price adjustment provision or any future division needs related to contract consistency or additional outreach, please feel free to email me directly or copy me on any questions. </a:t>
            </a:r>
            <a:r>
              <a:rPr lang="en-US"/>
              <a:t>Thanks.</a:t>
            </a:r>
            <a:endParaRPr lang="en-US" dirty="0"/>
          </a:p>
        </p:txBody>
      </p:sp>
      <p:sp>
        <p:nvSpPr>
          <p:cNvPr id="4" name="Slide Number Placeholder 3">
            <a:extLst>
              <a:ext uri="{FF2B5EF4-FFF2-40B4-BE49-F238E27FC236}">
                <a16:creationId xmlns:a16="http://schemas.microsoft.com/office/drawing/2014/main" id="{1ADA36F7-8F55-52AE-42DF-1A4686978F9A}"/>
              </a:ext>
            </a:extLst>
          </p:cNvPr>
          <p:cNvSpPr>
            <a:spLocks noGrp="1"/>
          </p:cNvSpPr>
          <p:nvPr>
            <p:ph type="sldNum" sz="quarter" idx="5"/>
          </p:nvPr>
        </p:nvSpPr>
        <p:spPr/>
        <p:txBody>
          <a:bodyPr/>
          <a:lstStyle/>
          <a:p>
            <a:fld id="{4FC19CE8-D78C-D24E-A54D-967966A9563F}" type="slidenum">
              <a:rPr lang="en-US" smtClean="0"/>
              <a:pPr/>
              <a:t>25</a:t>
            </a:fld>
            <a:endParaRPr lang="en-US" dirty="0"/>
          </a:p>
        </p:txBody>
      </p:sp>
    </p:spTree>
    <p:extLst>
      <p:ext uri="{BB962C8B-B14F-4D97-AF65-F5344CB8AC3E}">
        <p14:creationId xmlns:p14="http://schemas.microsoft.com/office/powerpoint/2010/main" val="2082061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4AB6B-17E9-E3F5-B342-8A587D96A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C768FC-8DB1-13B3-70B8-93C746EA18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956BC9-0BBE-A079-C2A3-D7FB99A2C963}"/>
              </a:ext>
            </a:extLst>
          </p:cNvPr>
          <p:cNvSpPr>
            <a:spLocks noGrp="1"/>
          </p:cNvSpPr>
          <p:nvPr>
            <p:ph type="body" idx="1"/>
          </p:nvPr>
        </p:nvSpPr>
        <p:spPr/>
        <p:txBody>
          <a:bodyPr/>
          <a:lstStyle/>
          <a:p>
            <a:r>
              <a:rPr lang="en-US" dirty="0"/>
              <a:t>Thanks for the intro; as mentioned my name is Allen Fowler, and I serve as the Division Contracts Liaison. </a:t>
            </a:r>
            <a:r>
              <a:rPr lang="en-US"/>
              <a:t>I have previous Division experience in maintenance, construction, and district offices in various roles and my last four years in Central, primarily contract standards unit. </a:t>
            </a:r>
            <a:endParaRPr lang="en-US" dirty="0"/>
          </a:p>
        </p:txBody>
      </p:sp>
      <p:sp>
        <p:nvSpPr>
          <p:cNvPr id="4" name="Slide Number Placeholder 3">
            <a:extLst>
              <a:ext uri="{FF2B5EF4-FFF2-40B4-BE49-F238E27FC236}">
                <a16:creationId xmlns:a16="http://schemas.microsoft.com/office/drawing/2014/main" id="{631268AF-E9D1-7CBF-C79E-2EFA2A400039}"/>
              </a:ext>
            </a:extLst>
          </p:cNvPr>
          <p:cNvSpPr>
            <a:spLocks noGrp="1"/>
          </p:cNvSpPr>
          <p:nvPr>
            <p:ph type="sldNum" sz="quarter" idx="5"/>
          </p:nvPr>
        </p:nvSpPr>
        <p:spPr/>
        <p:txBody>
          <a:bodyPr/>
          <a:lstStyle/>
          <a:p>
            <a:fld id="{4FC19CE8-D78C-D24E-A54D-967966A9563F}" type="slidenum">
              <a:rPr lang="en-US" smtClean="0"/>
              <a:pPr/>
              <a:t>26</a:t>
            </a:fld>
            <a:endParaRPr lang="en-US" dirty="0"/>
          </a:p>
        </p:txBody>
      </p:sp>
    </p:spTree>
    <p:extLst>
      <p:ext uri="{BB962C8B-B14F-4D97-AF65-F5344CB8AC3E}">
        <p14:creationId xmlns:p14="http://schemas.microsoft.com/office/powerpoint/2010/main" val="963960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F4070-1584-6A7E-3CD3-1E0D89BB5B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061DD1-6803-5404-C26F-872E5011AA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9F15DA-AB0F-53A0-947B-E3B0F829162E}"/>
              </a:ext>
            </a:extLst>
          </p:cNvPr>
          <p:cNvSpPr>
            <a:spLocks noGrp="1"/>
          </p:cNvSpPr>
          <p:nvPr>
            <p:ph type="body" idx="1"/>
          </p:nvPr>
        </p:nvSpPr>
        <p:spPr/>
        <p:txBody>
          <a:bodyPr/>
          <a:lstStyle/>
          <a:p>
            <a:r>
              <a:rPr lang="en-US" sz="1200" b="0" i="0" kern="1200" dirty="0">
                <a:solidFill>
                  <a:schemeClr val="tx1"/>
                </a:solidFill>
                <a:effectLst/>
                <a:latin typeface="Montserrat" pitchFamily="2" charset="77"/>
                <a:ea typeface="+mn-ea"/>
                <a:cs typeface="+mn-cs"/>
              </a:rPr>
              <a:t>This is a snapshot of the large fluctuations and increases in steel prices experienced during the years of 2021 through 2022. These type market conditions helped lead to the need for a Steel Price Adjustment Provision. The steel price adjustment can insulate our bidders against the fluctuations in the raw price of steel for products incorporated permanently into our projects. The Department and our bidders have an expectation that the provision will be uniformly included under our criteria to protect bidding activities from future supply and tariff impacts and general market fluctuations. </a:t>
            </a:r>
            <a:endParaRPr lang="en-US" dirty="0"/>
          </a:p>
        </p:txBody>
      </p:sp>
      <p:sp>
        <p:nvSpPr>
          <p:cNvPr id="4" name="Slide Number Placeholder 3">
            <a:extLst>
              <a:ext uri="{FF2B5EF4-FFF2-40B4-BE49-F238E27FC236}">
                <a16:creationId xmlns:a16="http://schemas.microsoft.com/office/drawing/2014/main" id="{A57F24C9-3BAE-CD11-57E0-962925261211}"/>
              </a:ext>
            </a:extLst>
          </p:cNvPr>
          <p:cNvSpPr>
            <a:spLocks noGrp="1"/>
          </p:cNvSpPr>
          <p:nvPr>
            <p:ph type="sldNum" sz="quarter" idx="5"/>
          </p:nvPr>
        </p:nvSpPr>
        <p:spPr/>
        <p:txBody>
          <a:bodyPr/>
          <a:lstStyle/>
          <a:p>
            <a:fld id="{4FC19CE8-D78C-D24E-A54D-967966A9563F}" type="slidenum">
              <a:rPr lang="en-US" smtClean="0"/>
              <a:pPr/>
              <a:t>27</a:t>
            </a:fld>
            <a:endParaRPr lang="en-US" dirty="0"/>
          </a:p>
        </p:txBody>
      </p:sp>
    </p:spTree>
    <p:extLst>
      <p:ext uri="{BB962C8B-B14F-4D97-AF65-F5344CB8AC3E}">
        <p14:creationId xmlns:p14="http://schemas.microsoft.com/office/powerpoint/2010/main" val="2532236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13223-7EB9-C8D2-57BC-AA861A7C68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F4DFFD-BF31-5E5A-4B2F-0E42B1147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AEA503-DEF9-33EE-A508-53603C49B5FA}"/>
              </a:ext>
            </a:extLst>
          </p:cNvPr>
          <p:cNvSpPr>
            <a:spLocks noGrp="1"/>
          </p:cNvSpPr>
          <p:nvPr>
            <p:ph type="body" idx="1"/>
          </p:nvPr>
        </p:nvSpPr>
        <p:spPr/>
        <p:txBody>
          <a:bodyPr/>
          <a:lstStyle/>
          <a:p>
            <a:r>
              <a:rPr lang="en-US" sz="1200" b="0" i="0" kern="1200" dirty="0">
                <a:solidFill>
                  <a:schemeClr val="tx1"/>
                </a:solidFill>
                <a:effectLst/>
                <a:latin typeface="Montserrat" pitchFamily="2" charset="77"/>
                <a:ea typeface="+mn-ea"/>
                <a:cs typeface="+mn-cs"/>
              </a:rPr>
              <a:t>This is a snapshot of the large fluctuations and increases in steel prices experienced during the years of 2021 through 2022. These type market conditions helped lead to the need for a Steel Price Adjustment Provision. The steel price adjustment can insulate our bidders against the fluctuations in the raw price of steel for products incorporated permanently into our projects. The Department and our bidders have an expectation that the provision will be uniformly included under our criteria to protect bidding activities from future supply and tariff impacts and general market fluctuations. </a:t>
            </a:r>
            <a:endParaRPr lang="en-US" dirty="0"/>
          </a:p>
        </p:txBody>
      </p:sp>
      <p:sp>
        <p:nvSpPr>
          <p:cNvPr id="4" name="Slide Number Placeholder 3">
            <a:extLst>
              <a:ext uri="{FF2B5EF4-FFF2-40B4-BE49-F238E27FC236}">
                <a16:creationId xmlns:a16="http://schemas.microsoft.com/office/drawing/2014/main" id="{5BA476A5-ED24-BE43-1D59-FD215BF82123}"/>
              </a:ext>
            </a:extLst>
          </p:cNvPr>
          <p:cNvSpPr>
            <a:spLocks noGrp="1"/>
          </p:cNvSpPr>
          <p:nvPr>
            <p:ph type="sldNum" sz="quarter" idx="5"/>
          </p:nvPr>
        </p:nvSpPr>
        <p:spPr/>
        <p:txBody>
          <a:bodyPr/>
          <a:lstStyle/>
          <a:p>
            <a:fld id="{4FC19CE8-D78C-D24E-A54D-967966A9563F}" type="slidenum">
              <a:rPr lang="en-US" smtClean="0"/>
              <a:pPr/>
              <a:t>28</a:t>
            </a:fld>
            <a:endParaRPr lang="en-US" dirty="0"/>
          </a:p>
        </p:txBody>
      </p:sp>
    </p:spTree>
    <p:extLst>
      <p:ext uri="{BB962C8B-B14F-4D97-AF65-F5344CB8AC3E}">
        <p14:creationId xmlns:p14="http://schemas.microsoft.com/office/powerpoint/2010/main" val="2590334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E7403-3F73-AC70-B173-9B1F74ED2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E689A-7D33-129E-04F8-12E72E3079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F271A6-C841-1EE9-70B2-7F9115F4B926}"/>
              </a:ext>
            </a:extLst>
          </p:cNvPr>
          <p:cNvSpPr>
            <a:spLocks noGrp="1"/>
          </p:cNvSpPr>
          <p:nvPr>
            <p:ph type="body" idx="1"/>
          </p:nvPr>
        </p:nvSpPr>
        <p:spPr/>
        <p:txBody>
          <a:bodyPr/>
          <a:lstStyle/>
          <a:p>
            <a:r>
              <a:rPr lang="en-US" sz="1200" b="0" i="0" kern="1200" dirty="0">
                <a:solidFill>
                  <a:schemeClr val="tx1"/>
                </a:solidFill>
                <a:effectLst/>
                <a:latin typeface="Montserrat" pitchFamily="2" charset="77"/>
                <a:ea typeface="+mn-ea"/>
                <a:cs typeface="+mn-cs"/>
              </a:rPr>
              <a:t>This is a snapshot of the large fluctuations and increases in steel prices experienced during the years of 2021 through 2022. These type market conditions helped lead to the need for a Steel Price Adjustment Provision. The steel price adjustment can insulate our bidders against the fluctuations in the raw price of steel for products incorporated permanently into our projects. The Department and our bidders have an expectation that the provision will be uniformly included under our criteria to protect bidding activities from future supply and tariff impacts and general market fluctuations. </a:t>
            </a:r>
            <a:endParaRPr lang="en-US" dirty="0"/>
          </a:p>
        </p:txBody>
      </p:sp>
      <p:sp>
        <p:nvSpPr>
          <p:cNvPr id="4" name="Slide Number Placeholder 3">
            <a:extLst>
              <a:ext uri="{FF2B5EF4-FFF2-40B4-BE49-F238E27FC236}">
                <a16:creationId xmlns:a16="http://schemas.microsoft.com/office/drawing/2014/main" id="{4C4FB4BD-C061-570B-F863-F388E6B41BCA}"/>
              </a:ext>
            </a:extLst>
          </p:cNvPr>
          <p:cNvSpPr>
            <a:spLocks noGrp="1"/>
          </p:cNvSpPr>
          <p:nvPr>
            <p:ph type="sldNum" sz="quarter" idx="5"/>
          </p:nvPr>
        </p:nvSpPr>
        <p:spPr/>
        <p:txBody>
          <a:bodyPr/>
          <a:lstStyle/>
          <a:p>
            <a:fld id="{4FC19CE8-D78C-D24E-A54D-967966A9563F}" type="slidenum">
              <a:rPr lang="en-US" smtClean="0"/>
              <a:pPr/>
              <a:t>29</a:t>
            </a:fld>
            <a:endParaRPr lang="en-US" dirty="0"/>
          </a:p>
        </p:txBody>
      </p:sp>
    </p:spTree>
    <p:extLst>
      <p:ext uri="{BB962C8B-B14F-4D97-AF65-F5344CB8AC3E}">
        <p14:creationId xmlns:p14="http://schemas.microsoft.com/office/powerpoint/2010/main" val="1005469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06A54-6350-463D-68A8-9155ABE2D9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122603-7ED4-B7DB-8062-3E5F85A0D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00A0FE-6C41-4980-F6FB-0D9C8830EE56}"/>
              </a:ext>
            </a:extLst>
          </p:cNvPr>
          <p:cNvSpPr>
            <a:spLocks noGrp="1"/>
          </p:cNvSpPr>
          <p:nvPr>
            <p:ph type="body" idx="1"/>
          </p:nvPr>
        </p:nvSpPr>
        <p:spPr/>
        <p:txBody>
          <a:bodyPr/>
          <a:lstStyle/>
          <a:p>
            <a:r>
              <a:rPr lang="en-US" dirty="0"/>
              <a:t>Thanks for the intro; as mentioned my name is Allen Fowler, and I serve as the Division Contracts Liaison. </a:t>
            </a:r>
            <a:r>
              <a:rPr lang="en-US"/>
              <a:t>I have previous Division experience in maintenance, construction, and district offices in various roles and my last four years in Central, primarily contract standards unit. </a:t>
            </a:r>
            <a:endParaRPr lang="en-US" dirty="0"/>
          </a:p>
        </p:txBody>
      </p:sp>
      <p:sp>
        <p:nvSpPr>
          <p:cNvPr id="4" name="Slide Number Placeholder 3">
            <a:extLst>
              <a:ext uri="{FF2B5EF4-FFF2-40B4-BE49-F238E27FC236}">
                <a16:creationId xmlns:a16="http://schemas.microsoft.com/office/drawing/2014/main" id="{983779FA-D140-47AB-BC6A-2D9D206C7705}"/>
              </a:ext>
            </a:extLst>
          </p:cNvPr>
          <p:cNvSpPr>
            <a:spLocks noGrp="1"/>
          </p:cNvSpPr>
          <p:nvPr>
            <p:ph type="sldNum" sz="quarter" idx="5"/>
          </p:nvPr>
        </p:nvSpPr>
        <p:spPr/>
        <p:txBody>
          <a:bodyPr/>
          <a:lstStyle/>
          <a:p>
            <a:fld id="{4FC19CE8-D78C-D24E-A54D-967966A9563F}" type="slidenum">
              <a:rPr lang="en-US" smtClean="0"/>
              <a:pPr/>
              <a:t>30</a:t>
            </a:fld>
            <a:endParaRPr lang="en-US" dirty="0"/>
          </a:p>
        </p:txBody>
      </p:sp>
    </p:spTree>
    <p:extLst>
      <p:ext uri="{BB962C8B-B14F-4D97-AF65-F5344CB8AC3E}">
        <p14:creationId xmlns:p14="http://schemas.microsoft.com/office/powerpoint/2010/main" val="3564235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C75CC-818C-0990-F8A3-0D5AC06C4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84E33-370D-051C-8423-9D53154D4B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7409E2-A493-FED9-367E-11870393C1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E20ACD-23C3-89F9-B717-C3F4279FE258}"/>
              </a:ext>
            </a:extLst>
          </p:cNvPr>
          <p:cNvSpPr>
            <a:spLocks noGrp="1"/>
          </p:cNvSpPr>
          <p:nvPr>
            <p:ph type="sldNum" sz="quarter" idx="5"/>
          </p:nvPr>
        </p:nvSpPr>
        <p:spPr/>
        <p:txBody>
          <a:bodyPr/>
          <a:lstStyle/>
          <a:p>
            <a:fld id="{4FC19CE8-D78C-D24E-A54D-967966A9563F}" type="slidenum">
              <a:rPr lang="en-US" smtClean="0"/>
              <a:pPr/>
              <a:t>31</a:t>
            </a:fld>
            <a:endParaRPr lang="en-US" dirty="0"/>
          </a:p>
        </p:txBody>
      </p:sp>
    </p:spTree>
    <p:extLst>
      <p:ext uri="{BB962C8B-B14F-4D97-AF65-F5344CB8AC3E}">
        <p14:creationId xmlns:p14="http://schemas.microsoft.com/office/powerpoint/2010/main" val="3391140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F1173-0AE0-19AF-4185-9CB732A845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C8E9D-45E5-D05D-5E5D-CFEF369434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B3AD1-7F98-57CE-9C1C-DB5AFC39B8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0BAC0A-05E4-B97B-22B1-ACF44980E001}"/>
              </a:ext>
            </a:extLst>
          </p:cNvPr>
          <p:cNvSpPr>
            <a:spLocks noGrp="1"/>
          </p:cNvSpPr>
          <p:nvPr>
            <p:ph type="sldNum" sz="quarter" idx="5"/>
          </p:nvPr>
        </p:nvSpPr>
        <p:spPr/>
        <p:txBody>
          <a:bodyPr/>
          <a:lstStyle/>
          <a:p>
            <a:fld id="{4FC19CE8-D78C-D24E-A54D-967966A9563F}" type="slidenum">
              <a:rPr lang="en-US" smtClean="0"/>
              <a:pPr/>
              <a:t>32</a:t>
            </a:fld>
            <a:endParaRPr lang="en-US" dirty="0"/>
          </a:p>
        </p:txBody>
      </p:sp>
    </p:spTree>
    <p:extLst>
      <p:ext uri="{BB962C8B-B14F-4D97-AF65-F5344CB8AC3E}">
        <p14:creationId xmlns:p14="http://schemas.microsoft.com/office/powerpoint/2010/main" val="1341708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9C378-4F59-DB3D-9F7A-97893E83B0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92655-A150-B907-5741-F7A9F88938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B69E7B-FADD-6D66-0742-9EAEC9946B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57F6DE-0B07-4ED4-05BB-9D7CB74295FE}"/>
              </a:ext>
            </a:extLst>
          </p:cNvPr>
          <p:cNvSpPr>
            <a:spLocks noGrp="1"/>
          </p:cNvSpPr>
          <p:nvPr>
            <p:ph type="sldNum" sz="quarter" idx="5"/>
          </p:nvPr>
        </p:nvSpPr>
        <p:spPr/>
        <p:txBody>
          <a:bodyPr/>
          <a:lstStyle/>
          <a:p>
            <a:fld id="{4FC19CE8-D78C-D24E-A54D-967966A9563F}" type="slidenum">
              <a:rPr lang="en-US" smtClean="0"/>
              <a:pPr/>
              <a:t>33</a:t>
            </a:fld>
            <a:endParaRPr lang="en-US" dirty="0"/>
          </a:p>
        </p:txBody>
      </p:sp>
    </p:spTree>
    <p:extLst>
      <p:ext uri="{BB962C8B-B14F-4D97-AF65-F5344CB8AC3E}">
        <p14:creationId xmlns:p14="http://schemas.microsoft.com/office/powerpoint/2010/main" val="24871270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368B8-126F-BBC9-18C7-960A48430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2FA68E-B34E-46B5-D26D-CCE3BA13F1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A31DCA-7495-3905-7B97-B475F824AE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5D756B-3349-C449-B8D3-9DCE8DA7AACB}"/>
              </a:ext>
            </a:extLst>
          </p:cNvPr>
          <p:cNvSpPr>
            <a:spLocks noGrp="1"/>
          </p:cNvSpPr>
          <p:nvPr>
            <p:ph type="sldNum" sz="quarter" idx="5"/>
          </p:nvPr>
        </p:nvSpPr>
        <p:spPr/>
        <p:txBody>
          <a:bodyPr/>
          <a:lstStyle/>
          <a:p>
            <a:fld id="{4FC19CE8-D78C-D24E-A54D-967966A9563F}" type="slidenum">
              <a:rPr lang="en-US" smtClean="0"/>
              <a:pPr/>
              <a:t>34</a:t>
            </a:fld>
            <a:endParaRPr lang="en-US" dirty="0"/>
          </a:p>
        </p:txBody>
      </p:sp>
    </p:spTree>
    <p:extLst>
      <p:ext uri="{BB962C8B-B14F-4D97-AF65-F5344CB8AC3E}">
        <p14:creationId xmlns:p14="http://schemas.microsoft.com/office/powerpoint/2010/main" val="7102738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7462D-05B4-5428-4414-87CDB7528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A78B96-EA1D-BC3D-A3FB-30F585EF1A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B8F349-D45A-21D5-19E0-8AA5B6C05A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92A57E-D3CA-00D6-158B-93CBBCE5B9AD}"/>
              </a:ext>
            </a:extLst>
          </p:cNvPr>
          <p:cNvSpPr>
            <a:spLocks noGrp="1"/>
          </p:cNvSpPr>
          <p:nvPr>
            <p:ph type="sldNum" sz="quarter" idx="5"/>
          </p:nvPr>
        </p:nvSpPr>
        <p:spPr/>
        <p:txBody>
          <a:bodyPr/>
          <a:lstStyle/>
          <a:p>
            <a:fld id="{4FC19CE8-D78C-D24E-A54D-967966A9563F}" type="slidenum">
              <a:rPr lang="en-US" smtClean="0"/>
              <a:pPr/>
              <a:t>35</a:t>
            </a:fld>
            <a:endParaRPr lang="en-US" dirty="0"/>
          </a:p>
        </p:txBody>
      </p:sp>
    </p:spTree>
    <p:extLst>
      <p:ext uri="{BB962C8B-B14F-4D97-AF65-F5344CB8AC3E}">
        <p14:creationId xmlns:p14="http://schemas.microsoft.com/office/powerpoint/2010/main" val="3177754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74354-B64B-794A-CB8C-8AAB15686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F5A73-7D8B-BD6E-0A05-AC4F89C32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F26468-1595-F637-5D58-FD40139D7D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A87A10-3B2A-41BD-E4C7-2140DDDCBDBD}"/>
              </a:ext>
            </a:extLst>
          </p:cNvPr>
          <p:cNvSpPr>
            <a:spLocks noGrp="1"/>
          </p:cNvSpPr>
          <p:nvPr>
            <p:ph type="sldNum" sz="quarter" idx="5"/>
          </p:nvPr>
        </p:nvSpPr>
        <p:spPr/>
        <p:txBody>
          <a:bodyPr/>
          <a:lstStyle/>
          <a:p>
            <a:fld id="{4FC19CE8-D78C-D24E-A54D-967966A9563F}" type="slidenum">
              <a:rPr lang="en-US" smtClean="0"/>
              <a:pPr/>
              <a:t>36</a:t>
            </a:fld>
            <a:endParaRPr lang="en-US" dirty="0"/>
          </a:p>
        </p:txBody>
      </p:sp>
    </p:spTree>
    <p:extLst>
      <p:ext uri="{BB962C8B-B14F-4D97-AF65-F5344CB8AC3E}">
        <p14:creationId xmlns:p14="http://schemas.microsoft.com/office/powerpoint/2010/main" val="28948779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5B8D7-67EB-080F-634A-23636545C3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389449-2B6E-39D5-876E-D2CA683CE9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AA9EAC-C29F-64D3-3CF1-B515543868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801322-D19D-E6FA-5856-7CB01997187C}"/>
              </a:ext>
            </a:extLst>
          </p:cNvPr>
          <p:cNvSpPr>
            <a:spLocks noGrp="1"/>
          </p:cNvSpPr>
          <p:nvPr>
            <p:ph type="sldNum" sz="quarter" idx="5"/>
          </p:nvPr>
        </p:nvSpPr>
        <p:spPr/>
        <p:txBody>
          <a:bodyPr/>
          <a:lstStyle/>
          <a:p>
            <a:fld id="{4FC19CE8-D78C-D24E-A54D-967966A9563F}" type="slidenum">
              <a:rPr lang="en-US" smtClean="0"/>
              <a:pPr/>
              <a:t>37</a:t>
            </a:fld>
            <a:endParaRPr lang="en-US" dirty="0"/>
          </a:p>
        </p:txBody>
      </p:sp>
    </p:spTree>
    <p:extLst>
      <p:ext uri="{BB962C8B-B14F-4D97-AF65-F5344CB8AC3E}">
        <p14:creationId xmlns:p14="http://schemas.microsoft.com/office/powerpoint/2010/main" val="16232971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78906-A4AE-8080-9902-1D8F83581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E7C5FF-A76B-87CE-28C8-C9A3E0EAB1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8ABB8-E053-C7F5-7246-3138C4BDAB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E1DB7D-AF6D-DE18-3BC4-9E0103F2CD20}"/>
              </a:ext>
            </a:extLst>
          </p:cNvPr>
          <p:cNvSpPr>
            <a:spLocks noGrp="1"/>
          </p:cNvSpPr>
          <p:nvPr>
            <p:ph type="sldNum" sz="quarter" idx="5"/>
          </p:nvPr>
        </p:nvSpPr>
        <p:spPr/>
        <p:txBody>
          <a:bodyPr/>
          <a:lstStyle/>
          <a:p>
            <a:fld id="{4FC19CE8-D78C-D24E-A54D-967966A9563F}" type="slidenum">
              <a:rPr lang="en-US" smtClean="0"/>
              <a:pPr/>
              <a:t>38</a:t>
            </a:fld>
            <a:endParaRPr lang="en-US" dirty="0"/>
          </a:p>
        </p:txBody>
      </p:sp>
    </p:spTree>
    <p:extLst>
      <p:ext uri="{BB962C8B-B14F-4D97-AF65-F5344CB8AC3E}">
        <p14:creationId xmlns:p14="http://schemas.microsoft.com/office/powerpoint/2010/main" val="15383264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43E6E-E22C-22A0-246B-C5E6CF5C86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8F8981-8C70-1444-C927-8A62681C45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0FED2E-7899-54F9-9736-E92589B799D9}"/>
              </a:ext>
            </a:extLst>
          </p:cNvPr>
          <p:cNvSpPr>
            <a:spLocks noGrp="1"/>
          </p:cNvSpPr>
          <p:nvPr>
            <p:ph type="body" idx="1"/>
          </p:nvPr>
        </p:nvSpPr>
        <p:spPr/>
        <p:txBody>
          <a:bodyPr/>
          <a:lstStyle/>
          <a:p>
            <a:r>
              <a:rPr lang="en-US" dirty="0"/>
              <a:t>I appreciate the time and interest in participating in our discussion. Our intent was to cover easily fixed or common omissions that had been identified. If there are any questions on the steel price adjustment provision or any future division needs related to contract consistency or additional outreach, please feel free to email me directly or copy me on any questions. </a:t>
            </a:r>
            <a:r>
              <a:rPr lang="en-US"/>
              <a:t>Thanks.</a:t>
            </a:r>
            <a:endParaRPr lang="en-US" dirty="0"/>
          </a:p>
        </p:txBody>
      </p:sp>
      <p:sp>
        <p:nvSpPr>
          <p:cNvPr id="4" name="Slide Number Placeholder 3">
            <a:extLst>
              <a:ext uri="{FF2B5EF4-FFF2-40B4-BE49-F238E27FC236}">
                <a16:creationId xmlns:a16="http://schemas.microsoft.com/office/drawing/2014/main" id="{C986C88A-E63E-77B4-D7F4-3FDB4D91732B}"/>
              </a:ext>
            </a:extLst>
          </p:cNvPr>
          <p:cNvSpPr>
            <a:spLocks noGrp="1"/>
          </p:cNvSpPr>
          <p:nvPr>
            <p:ph type="sldNum" sz="quarter" idx="5"/>
          </p:nvPr>
        </p:nvSpPr>
        <p:spPr/>
        <p:txBody>
          <a:bodyPr/>
          <a:lstStyle/>
          <a:p>
            <a:fld id="{4FC19CE8-D78C-D24E-A54D-967966A9563F}" type="slidenum">
              <a:rPr lang="en-US" smtClean="0"/>
              <a:pPr/>
              <a:t>39</a:t>
            </a:fld>
            <a:endParaRPr lang="en-US" dirty="0"/>
          </a:p>
        </p:txBody>
      </p:sp>
    </p:spTree>
    <p:extLst>
      <p:ext uri="{BB962C8B-B14F-4D97-AF65-F5344CB8AC3E}">
        <p14:creationId xmlns:p14="http://schemas.microsoft.com/office/powerpoint/2010/main" val="25225689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the intro; as mentioned my name is Allen Fowler, and I serve as the Division Contracts Liaison. </a:t>
            </a:r>
            <a:r>
              <a:rPr lang="en-US"/>
              <a:t>I have previous Division experience in maintenance, construction, and district offices in various roles and my last four years in Central, primarily contract standards unit. </a:t>
            </a:r>
            <a:endParaRPr lang="en-US" dirty="0"/>
          </a:p>
        </p:txBody>
      </p:sp>
      <p:sp>
        <p:nvSpPr>
          <p:cNvPr id="4" name="Slide Number Placeholder 3"/>
          <p:cNvSpPr>
            <a:spLocks noGrp="1"/>
          </p:cNvSpPr>
          <p:nvPr>
            <p:ph type="sldNum" sz="quarter" idx="5"/>
          </p:nvPr>
        </p:nvSpPr>
        <p:spPr/>
        <p:txBody>
          <a:bodyPr/>
          <a:lstStyle/>
          <a:p>
            <a:fld id="{4FC19CE8-D78C-D24E-A54D-967966A9563F}" type="slidenum">
              <a:rPr lang="en-US" smtClean="0"/>
              <a:pPr/>
              <a:t>40</a:t>
            </a:fld>
            <a:endParaRPr lang="en-US" dirty="0"/>
          </a:p>
        </p:txBody>
      </p:sp>
    </p:spTree>
    <p:extLst>
      <p:ext uri="{BB962C8B-B14F-4D97-AF65-F5344CB8AC3E}">
        <p14:creationId xmlns:p14="http://schemas.microsoft.com/office/powerpoint/2010/main" val="41061003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be sharing a brief overview of the departments steel price adjustment p</a:t>
            </a:r>
            <a:r>
              <a:rPr lang="en-US" sz="1200" b="0" i="0" kern="1200" dirty="0">
                <a:solidFill>
                  <a:schemeClr val="tx1"/>
                </a:solidFill>
                <a:effectLst/>
                <a:latin typeface="Montserrat" pitchFamily="2" charset="77"/>
                <a:ea typeface="+mn-ea"/>
                <a:cs typeface="+mn-cs"/>
              </a:rPr>
              <a:t>rovision SP1 G47 </a:t>
            </a:r>
            <a:r>
              <a:rPr lang="en-US" dirty="0"/>
              <a:t>and a discussion of determining when it should be included in our proposals. Please hold questions until the end since the answer may be offered by a later slide. I remember before this provision discussing with contractors and I was doubtful we would have an adjustment, but there came a time when it was sorely needed. </a:t>
            </a:r>
          </a:p>
        </p:txBody>
      </p:sp>
      <p:sp>
        <p:nvSpPr>
          <p:cNvPr id="4" name="Slide Number Placeholder 3"/>
          <p:cNvSpPr>
            <a:spLocks noGrp="1"/>
          </p:cNvSpPr>
          <p:nvPr>
            <p:ph type="sldNum" sz="quarter" idx="5"/>
          </p:nvPr>
        </p:nvSpPr>
        <p:spPr/>
        <p:txBody>
          <a:bodyPr/>
          <a:lstStyle/>
          <a:p>
            <a:fld id="{4FC19CE8-D78C-D24E-A54D-967966A9563F}" type="slidenum">
              <a:rPr lang="en-US" smtClean="0"/>
              <a:pPr/>
              <a:t>41</a:t>
            </a:fld>
            <a:endParaRPr lang="en-US" dirty="0"/>
          </a:p>
        </p:txBody>
      </p:sp>
    </p:spTree>
    <p:extLst>
      <p:ext uri="{BB962C8B-B14F-4D97-AF65-F5344CB8AC3E}">
        <p14:creationId xmlns:p14="http://schemas.microsoft.com/office/powerpoint/2010/main" val="22413617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E57B3-49D1-E427-82B1-5500A4EC9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5344D9-61F2-0B3C-8C11-0EEDE8EC6D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FE2ECD-01EF-1B47-5EB9-B2EC32B3F0AB}"/>
              </a:ext>
            </a:extLst>
          </p:cNvPr>
          <p:cNvSpPr>
            <a:spLocks noGrp="1"/>
          </p:cNvSpPr>
          <p:nvPr>
            <p:ph type="body" idx="1"/>
          </p:nvPr>
        </p:nvSpPr>
        <p:spPr/>
        <p:txBody>
          <a:bodyPr/>
          <a:lstStyle/>
          <a:p>
            <a:r>
              <a:rPr lang="en-US" sz="1200" b="0" i="0" kern="1200" dirty="0">
                <a:solidFill>
                  <a:schemeClr val="tx1"/>
                </a:solidFill>
                <a:effectLst/>
                <a:latin typeface="Montserrat" pitchFamily="2" charset="77"/>
                <a:ea typeface="+mn-ea"/>
                <a:cs typeface="+mn-cs"/>
              </a:rPr>
              <a:t>This is a snapshot of the large fluctuations and increases in steel prices experienced during the years of 2021 through 2022. These type market conditions helped lead to the need for a Steel Price Adjustment Provision. The steel price adjustment can insulate our bidders against the fluctuations in the raw price of steel for products incorporated permanently into our projects. The Department and our bidders have an expectation that the provision will be uniformly included under our criteria to protect bidding activities from future supply and tariff impacts and general market fluctuations. </a:t>
            </a:r>
            <a:endParaRPr lang="en-US" dirty="0"/>
          </a:p>
        </p:txBody>
      </p:sp>
      <p:sp>
        <p:nvSpPr>
          <p:cNvPr id="4" name="Slide Number Placeholder 3">
            <a:extLst>
              <a:ext uri="{FF2B5EF4-FFF2-40B4-BE49-F238E27FC236}">
                <a16:creationId xmlns:a16="http://schemas.microsoft.com/office/drawing/2014/main" id="{4376E895-4EAB-A1FF-1D56-7C64BBE2B5F3}"/>
              </a:ext>
            </a:extLst>
          </p:cNvPr>
          <p:cNvSpPr>
            <a:spLocks noGrp="1"/>
          </p:cNvSpPr>
          <p:nvPr>
            <p:ph type="sldNum" sz="quarter" idx="5"/>
          </p:nvPr>
        </p:nvSpPr>
        <p:spPr/>
        <p:txBody>
          <a:bodyPr/>
          <a:lstStyle/>
          <a:p>
            <a:fld id="{4FC19CE8-D78C-D24E-A54D-967966A9563F}" type="slidenum">
              <a:rPr lang="en-US" smtClean="0"/>
              <a:pPr/>
              <a:t>42</a:t>
            </a:fld>
            <a:endParaRPr lang="en-US" dirty="0"/>
          </a:p>
        </p:txBody>
      </p:sp>
    </p:spTree>
    <p:extLst>
      <p:ext uri="{BB962C8B-B14F-4D97-AF65-F5344CB8AC3E}">
        <p14:creationId xmlns:p14="http://schemas.microsoft.com/office/powerpoint/2010/main" val="21442848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136A3-3ABB-C69C-E223-CF793E247A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7E80C0-1CE9-C932-104B-123908F88B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9DBB29-8BAD-AF77-01BC-412667A563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ontserrat" pitchFamily="2" charset="77"/>
                <a:ea typeface="+mn-ea"/>
                <a:cs typeface="+mn-cs"/>
              </a:rPr>
              <a:t>The steel price adjustment provision is stored and maintained with our other standard provisions; starting at the top the tab for Resources, down to Contract Standards, then Specifications and Special Provisions.</a:t>
            </a:r>
            <a:r>
              <a:rPr lang="en-US" dirty="0"/>
              <a:t> </a:t>
            </a:r>
            <a:r>
              <a:rPr lang="en-US" sz="1200" b="0" i="0" kern="1200" dirty="0">
                <a:solidFill>
                  <a:schemeClr val="tx1"/>
                </a:solidFill>
                <a:effectLst/>
                <a:latin typeface="Montserrat" pitchFamily="2" charset="77"/>
                <a:ea typeface="+mn-ea"/>
                <a:cs typeface="+mn-cs"/>
              </a:rPr>
              <a:t>It is also provided in the APA – the automated proposal application – to be reviewed and inserted by the contract officer when the criteria are met during development of the letting and proposal document. The APA also includes instructions for use on the provision.</a:t>
            </a:r>
            <a:endParaRPr lang="en-US" dirty="0"/>
          </a:p>
        </p:txBody>
      </p:sp>
      <p:sp>
        <p:nvSpPr>
          <p:cNvPr id="4" name="Slide Number Placeholder 3">
            <a:extLst>
              <a:ext uri="{FF2B5EF4-FFF2-40B4-BE49-F238E27FC236}">
                <a16:creationId xmlns:a16="http://schemas.microsoft.com/office/drawing/2014/main" id="{E906080B-4A6B-45C0-7A72-13AF2AB259C5}"/>
              </a:ext>
            </a:extLst>
          </p:cNvPr>
          <p:cNvSpPr>
            <a:spLocks noGrp="1"/>
          </p:cNvSpPr>
          <p:nvPr>
            <p:ph type="sldNum" sz="quarter" idx="5"/>
          </p:nvPr>
        </p:nvSpPr>
        <p:spPr/>
        <p:txBody>
          <a:bodyPr/>
          <a:lstStyle/>
          <a:p>
            <a:fld id="{4FC19CE8-D78C-D24E-A54D-967966A9563F}" type="slidenum">
              <a:rPr lang="en-US" smtClean="0"/>
              <a:pPr/>
              <a:t>43</a:t>
            </a:fld>
            <a:endParaRPr lang="en-US" dirty="0"/>
          </a:p>
        </p:txBody>
      </p:sp>
    </p:spTree>
    <p:extLst>
      <p:ext uri="{BB962C8B-B14F-4D97-AF65-F5344CB8AC3E}">
        <p14:creationId xmlns:p14="http://schemas.microsoft.com/office/powerpoint/2010/main" val="32414559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44186-A3F5-4549-618F-21DE8C00B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F5D83-9AC8-BC83-476C-31FDCAC4FA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7BFA08-BF25-65F7-2E6C-68145BD71E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ontserrat" pitchFamily="2" charset="77"/>
                <a:ea typeface="+mn-ea"/>
                <a:cs typeface="+mn-cs"/>
              </a:rPr>
              <a:t>The provision includes 11 pages of information, links, </a:t>
            </a:r>
            <a:r>
              <a:rPr lang="en-US" dirty="0"/>
              <a:t>and examples of how the adjustment is applied and the proper steps for the contractor to submit documentation. A lot of the information covers post let activities and although important, &lt;next slide&gt; our discussion is concerned primarily with the first two highlighted headings. </a:t>
            </a:r>
          </a:p>
        </p:txBody>
      </p:sp>
      <p:sp>
        <p:nvSpPr>
          <p:cNvPr id="4" name="Slide Number Placeholder 3">
            <a:extLst>
              <a:ext uri="{FF2B5EF4-FFF2-40B4-BE49-F238E27FC236}">
                <a16:creationId xmlns:a16="http://schemas.microsoft.com/office/drawing/2014/main" id="{DBB87A3B-37F2-7984-FC43-3C96D11058E8}"/>
              </a:ext>
            </a:extLst>
          </p:cNvPr>
          <p:cNvSpPr>
            <a:spLocks noGrp="1"/>
          </p:cNvSpPr>
          <p:nvPr>
            <p:ph type="sldNum" sz="quarter" idx="5"/>
          </p:nvPr>
        </p:nvSpPr>
        <p:spPr/>
        <p:txBody>
          <a:bodyPr/>
          <a:lstStyle/>
          <a:p>
            <a:fld id="{4FC19CE8-D78C-D24E-A54D-967966A9563F}" type="slidenum">
              <a:rPr lang="en-US" smtClean="0"/>
              <a:pPr/>
              <a:t>44</a:t>
            </a:fld>
            <a:endParaRPr lang="en-US" dirty="0"/>
          </a:p>
        </p:txBody>
      </p:sp>
    </p:spTree>
    <p:extLst>
      <p:ext uri="{BB962C8B-B14F-4D97-AF65-F5344CB8AC3E}">
        <p14:creationId xmlns:p14="http://schemas.microsoft.com/office/powerpoint/2010/main" val="36002858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A31D6-4EC8-3B84-B083-424DC1233A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72B127-89D8-FB0D-EB06-0B1169B456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D94E82-E406-2816-ACDD-0A747E6A6CB8}"/>
              </a:ext>
            </a:extLst>
          </p:cNvPr>
          <p:cNvSpPr>
            <a:spLocks noGrp="1"/>
          </p:cNvSpPr>
          <p:nvPr>
            <p:ph type="body" idx="1"/>
          </p:nvPr>
        </p:nvSpPr>
        <p:spPr/>
        <p:txBody>
          <a:bodyPr/>
          <a:lstStyle/>
          <a:p>
            <a:r>
              <a:rPr lang="en-US" dirty="0"/>
              <a:t>They are the description and purpose followed by the eligible items. These two sections provide the basis for when the provision is applicable, and the list of items covered and the limitations. </a:t>
            </a:r>
          </a:p>
        </p:txBody>
      </p:sp>
      <p:sp>
        <p:nvSpPr>
          <p:cNvPr id="4" name="Slide Number Placeholder 3">
            <a:extLst>
              <a:ext uri="{FF2B5EF4-FFF2-40B4-BE49-F238E27FC236}">
                <a16:creationId xmlns:a16="http://schemas.microsoft.com/office/drawing/2014/main" id="{57A579AB-2213-B96F-31C9-E8D756C07C59}"/>
              </a:ext>
            </a:extLst>
          </p:cNvPr>
          <p:cNvSpPr>
            <a:spLocks noGrp="1"/>
          </p:cNvSpPr>
          <p:nvPr>
            <p:ph type="sldNum" sz="quarter" idx="5"/>
          </p:nvPr>
        </p:nvSpPr>
        <p:spPr/>
        <p:txBody>
          <a:bodyPr/>
          <a:lstStyle/>
          <a:p>
            <a:fld id="{4FC19CE8-D78C-D24E-A54D-967966A9563F}" type="slidenum">
              <a:rPr lang="en-US" smtClean="0"/>
              <a:pPr/>
              <a:t>45</a:t>
            </a:fld>
            <a:endParaRPr lang="en-US" dirty="0"/>
          </a:p>
        </p:txBody>
      </p:sp>
    </p:spTree>
    <p:extLst>
      <p:ext uri="{BB962C8B-B14F-4D97-AF65-F5344CB8AC3E}">
        <p14:creationId xmlns:p14="http://schemas.microsoft.com/office/powerpoint/2010/main" val="19992043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1CE7B-27DB-122A-CB25-0C3D7243D7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5CEC40-3091-36DF-54A8-AC554F359B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49C08-E0AA-0B26-6AE8-6C2137634E0C}"/>
              </a:ext>
            </a:extLst>
          </p:cNvPr>
          <p:cNvSpPr>
            <a:spLocks noGrp="1"/>
          </p:cNvSpPr>
          <p:nvPr>
            <p:ph type="body" idx="1"/>
          </p:nvPr>
        </p:nvSpPr>
        <p:spPr/>
        <p:txBody>
          <a:bodyPr/>
          <a:lstStyle/>
          <a:p>
            <a:r>
              <a:rPr lang="en-US" dirty="0"/>
              <a:t>The first section states that we will apply the adjustment to the defined appropriate items, and the restriction that the adjustment is only to items permanently incorporated into the work. The adjustment will be applied to the monthly payments when the price fluctuates on applicable products that are utilized on the project, and the adjustment will be up or down as appropriate. &lt;next&gt;</a:t>
            </a:r>
          </a:p>
        </p:txBody>
      </p:sp>
      <p:sp>
        <p:nvSpPr>
          <p:cNvPr id="4" name="Slide Number Placeholder 3">
            <a:extLst>
              <a:ext uri="{FF2B5EF4-FFF2-40B4-BE49-F238E27FC236}">
                <a16:creationId xmlns:a16="http://schemas.microsoft.com/office/drawing/2014/main" id="{2ED05E23-1FD1-F443-35AB-E135C319A370}"/>
              </a:ext>
            </a:extLst>
          </p:cNvPr>
          <p:cNvSpPr>
            <a:spLocks noGrp="1"/>
          </p:cNvSpPr>
          <p:nvPr>
            <p:ph type="sldNum" sz="quarter" idx="5"/>
          </p:nvPr>
        </p:nvSpPr>
        <p:spPr/>
        <p:txBody>
          <a:bodyPr/>
          <a:lstStyle/>
          <a:p>
            <a:fld id="{4FC19CE8-D78C-D24E-A54D-967966A9563F}" type="slidenum">
              <a:rPr lang="en-US" smtClean="0"/>
              <a:pPr/>
              <a:t>46</a:t>
            </a:fld>
            <a:endParaRPr lang="en-US" dirty="0"/>
          </a:p>
        </p:txBody>
      </p:sp>
    </p:spTree>
    <p:extLst>
      <p:ext uri="{BB962C8B-B14F-4D97-AF65-F5344CB8AC3E}">
        <p14:creationId xmlns:p14="http://schemas.microsoft.com/office/powerpoint/2010/main" val="18271079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6ED03-3CB4-640C-5B00-C27B8DF7EA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7AB606-C38C-067D-44F7-0062DBCBCB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F1953A-D2FF-42B4-EF2B-5758AC46A30B}"/>
              </a:ext>
            </a:extLst>
          </p:cNvPr>
          <p:cNvSpPr>
            <a:spLocks noGrp="1"/>
          </p:cNvSpPr>
          <p:nvPr>
            <p:ph type="body" idx="1"/>
          </p:nvPr>
        </p:nvSpPr>
        <p:spPr/>
        <p:txBody>
          <a:bodyPr/>
          <a:lstStyle/>
          <a:p>
            <a:r>
              <a:rPr lang="en-US" dirty="0"/>
              <a:t>The second section details eligible items and provides the important eligible items list link that defines what pay items are covered by the provision.  The provision does not cover all steel items; miscellaneous hardware and fabrication, shipping, coating, and items not included on the list are not part of the adjustment. The adjustment will not apply to products manufactured from steel having a determined adjustment date prior to the letting date. </a:t>
            </a:r>
          </a:p>
        </p:txBody>
      </p:sp>
      <p:sp>
        <p:nvSpPr>
          <p:cNvPr id="4" name="Slide Number Placeholder 3">
            <a:extLst>
              <a:ext uri="{FF2B5EF4-FFF2-40B4-BE49-F238E27FC236}">
                <a16:creationId xmlns:a16="http://schemas.microsoft.com/office/drawing/2014/main" id="{FC29F28B-BBAB-2B25-7666-6324A083240D}"/>
              </a:ext>
            </a:extLst>
          </p:cNvPr>
          <p:cNvSpPr>
            <a:spLocks noGrp="1"/>
          </p:cNvSpPr>
          <p:nvPr>
            <p:ph type="sldNum" sz="quarter" idx="5"/>
          </p:nvPr>
        </p:nvSpPr>
        <p:spPr/>
        <p:txBody>
          <a:bodyPr/>
          <a:lstStyle/>
          <a:p>
            <a:fld id="{4FC19CE8-D78C-D24E-A54D-967966A9563F}" type="slidenum">
              <a:rPr lang="en-US" smtClean="0"/>
              <a:pPr/>
              <a:t>47</a:t>
            </a:fld>
            <a:endParaRPr lang="en-US" dirty="0"/>
          </a:p>
        </p:txBody>
      </p:sp>
    </p:spTree>
    <p:extLst>
      <p:ext uri="{BB962C8B-B14F-4D97-AF65-F5344CB8AC3E}">
        <p14:creationId xmlns:p14="http://schemas.microsoft.com/office/powerpoint/2010/main" val="792077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provision text there are two basic criteria for when to include the steel adjustment provision. Initially you must determine if the duration of the project will exceed one year. &lt;next slide &gt;This would be from the letting or bid opening date until the completion date, not counting the permanent vegetation establishment. Outside the scope of this discussion but be aware this first criteria will exempt the majority of ID/IQ and Maintenance type contracts that are limited to durations of 1 year. &lt;next slide&gt; Second, you must determine if the project items include any of the pay items from the eligible bid items list for steel adjustment. &lt;next slide&gt; Currently this list includes roughly 140 pay items under various disciplines; numerous guardrail items, sign supports, metal fence items, encasement pipes, signal poles, and structure items that incorporate steel. The list is provided through the link in the provision itself. </a:t>
            </a:r>
          </a:p>
        </p:txBody>
      </p:sp>
      <p:sp>
        <p:nvSpPr>
          <p:cNvPr id="4" name="Slide Number Placeholder 3"/>
          <p:cNvSpPr>
            <a:spLocks noGrp="1"/>
          </p:cNvSpPr>
          <p:nvPr>
            <p:ph type="sldNum" sz="quarter" idx="5"/>
          </p:nvPr>
        </p:nvSpPr>
        <p:spPr/>
        <p:txBody>
          <a:bodyPr/>
          <a:lstStyle/>
          <a:p>
            <a:fld id="{4FC19CE8-D78C-D24E-A54D-967966A9563F}" type="slidenum">
              <a:rPr lang="en-US" smtClean="0"/>
              <a:pPr/>
              <a:t>48</a:t>
            </a:fld>
            <a:endParaRPr lang="en-US" dirty="0"/>
          </a:p>
        </p:txBody>
      </p:sp>
    </p:spTree>
    <p:extLst>
      <p:ext uri="{BB962C8B-B14F-4D97-AF65-F5344CB8AC3E}">
        <p14:creationId xmlns:p14="http://schemas.microsoft.com/office/powerpoint/2010/main" val="4519873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D3916-187D-9A56-B1ED-916698A063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66113C-544D-58E4-EB1A-2BDC5C1FA8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399F14-5408-2B9F-944A-5874BA2E4AFA}"/>
              </a:ext>
            </a:extLst>
          </p:cNvPr>
          <p:cNvSpPr>
            <a:spLocks noGrp="1"/>
          </p:cNvSpPr>
          <p:nvPr>
            <p:ph type="body" idx="1"/>
          </p:nvPr>
        </p:nvSpPr>
        <p:spPr/>
        <p:txBody>
          <a:bodyPr/>
          <a:lstStyle/>
          <a:p>
            <a:r>
              <a:rPr lang="en-US" dirty="0"/>
              <a:t>Outside the provision link you can directly access that list file of eligible items; it is stored on the connect site under Bidding and Letting at Central Letting Resources. The Eligible Bid Items for Steel Price Adjustment and forms SPA-1 and SPA-1DB (Design Build) can also be accessed here.</a:t>
            </a:r>
          </a:p>
        </p:txBody>
      </p:sp>
      <p:sp>
        <p:nvSpPr>
          <p:cNvPr id="4" name="Slide Number Placeholder 3">
            <a:extLst>
              <a:ext uri="{FF2B5EF4-FFF2-40B4-BE49-F238E27FC236}">
                <a16:creationId xmlns:a16="http://schemas.microsoft.com/office/drawing/2014/main" id="{9ABD3047-4769-833F-2C11-C6B47A9DA3C2}"/>
              </a:ext>
            </a:extLst>
          </p:cNvPr>
          <p:cNvSpPr>
            <a:spLocks noGrp="1"/>
          </p:cNvSpPr>
          <p:nvPr>
            <p:ph type="sldNum" sz="quarter" idx="5"/>
          </p:nvPr>
        </p:nvSpPr>
        <p:spPr/>
        <p:txBody>
          <a:bodyPr/>
          <a:lstStyle/>
          <a:p>
            <a:fld id="{4FC19CE8-D78C-D24E-A54D-967966A9563F}" type="slidenum">
              <a:rPr lang="en-US" smtClean="0"/>
              <a:pPr/>
              <a:t>49</a:t>
            </a:fld>
            <a:endParaRPr lang="en-US" dirty="0"/>
          </a:p>
        </p:txBody>
      </p:sp>
    </p:spTree>
    <p:extLst>
      <p:ext uri="{BB962C8B-B14F-4D97-AF65-F5344CB8AC3E}">
        <p14:creationId xmlns:p14="http://schemas.microsoft.com/office/powerpoint/2010/main" val="20952108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BA49A-3779-5656-5DB2-15B1B67E42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DAB79-B290-1E99-9C40-90F0CA5304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8D382B-F709-85E4-E507-42D7480C9425}"/>
              </a:ext>
            </a:extLst>
          </p:cNvPr>
          <p:cNvSpPr>
            <a:spLocks noGrp="1"/>
          </p:cNvSpPr>
          <p:nvPr>
            <p:ph type="body" idx="1"/>
          </p:nvPr>
        </p:nvSpPr>
        <p:spPr/>
        <p:txBody>
          <a:bodyPr/>
          <a:lstStyle/>
          <a:p>
            <a:r>
              <a:rPr lang="en-US" dirty="0"/>
              <a:t>As previously mentioned, standard maintenance and ID/IQ contracts will not meet the criteria for the provision; and the items are often covered under separate escalation clauses. Traditionally, resurfacing contracts would include primarily asphalt, pavement, and limited aggregate materials and these items also fail to meet the criteria. However, due to various challenges the divisions occasionally expand their resurfacing work scope to accomplish needed roadway items under their resurfacing projects, as shown in this example resurfacing that included the adjustment. Although not expected, if a resurfacing project meets the provisions two criteria and exceeds1 year with eligible items, it would be necessary to include the steel adjustment provision. </a:t>
            </a:r>
          </a:p>
        </p:txBody>
      </p:sp>
      <p:sp>
        <p:nvSpPr>
          <p:cNvPr id="4" name="Slide Number Placeholder 3">
            <a:extLst>
              <a:ext uri="{FF2B5EF4-FFF2-40B4-BE49-F238E27FC236}">
                <a16:creationId xmlns:a16="http://schemas.microsoft.com/office/drawing/2014/main" id="{882DA564-5457-4DFF-874F-D2726408FC18}"/>
              </a:ext>
            </a:extLst>
          </p:cNvPr>
          <p:cNvSpPr>
            <a:spLocks noGrp="1"/>
          </p:cNvSpPr>
          <p:nvPr>
            <p:ph type="sldNum" sz="quarter" idx="5"/>
          </p:nvPr>
        </p:nvSpPr>
        <p:spPr/>
        <p:txBody>
          <a:bodyPr/>
          <a:lstStyle/>
          <a:p>
            <a:fld id="{4FC19CE8-D78C-D24E-A54D-967966A9563F}" type="slidenum">
              <a:rPr lang="en-US" smtClean="0"/>
              <a:pPr/>
              <a:t>50</a:t>
            </a:fld>
            <a:endParaRPr lang="en-US" dirty="0"/>
          </a:p>
        </p:txBody>
      </p:sp>
    </p:spTree>
    <p:extLst>
      <p:ext uri="{BB962C8B-B14F-4D97-AF65-F5344CB8AC3E}">
        <p14:creationId xmlns:p14="http://schemas.microsoft.com/office/powerpoint/2010/main" val="14280690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for a quick recap of the Steel Price Adjustment.</a:t>
            </a:r>
          </a:p>
          <a:p>
            <a:r>
              <a:rPr lang="en-US" dirty="0"/>
              <a:t>Be aware this should be considered a non-discretionary provision; from the first bullet set policy is to Include this provision when project duration is greater than one year and pay items include steel items from the eligible items list.</a:t>
            </a:r>
          </a:p>
          <a:p>
            <a:r>
              <a:rPr lang="en-US" dirty="0"/>
              <a:t>The second bullet set the adjustment is not applied retroactively, does not apply to items that are not permanently incorporated into the project, or products manufactured from steel having an adjustment date prior to the letting date; and note the provision includes details for determining this steel product adjustment date.</a:t>
            </a:r>
          </a:p>
          <a:p>
            <a:endParaRPr lang="en-US" dirty="0"/>
          </a:p>
        </p:txBody>
      </p:sp>
      <p:sp>
        <p:nvSpPr>
          <p:cNvPr id="4" name="Slide Number Placeholder 3"/>
          <p:cNvSpPr>
            <a:spLocks noGrp="1"/>
          </p:cNvSpPr>
          <p:nvPr>
            <p:ph type="sldNum" sz="quarter" idx="5"/>
          </p:nvPr>
        </p:nvSpPr>
        <p:spPr/>
        <p:txBody>
          <a:bodyPr/>
          <a:lstStyle/>
          <a:p>
            <a:fld id="{4FC19CE8-D78C-D24E-A54D-967966A9563F}" type="slidenum">
              <a:rPr lang="en-US" smtClean="0"/>
              <a:pPr/>
              <a:t>51</a:t>
            </a:fld>
            <a:endParaRPr lang="en-US" dirty="0"/>
          </a:p>
        </p:txBody>
      </p:sp>
    </p:spTree>
    <p:extLst>
      <p:ext uri="{BB962C8B-B14F-4D97-AF65-F5344CB8AC3E}">
        <p14:creationId xmlns:p14="http://schemas.microsoft.com/office/powerpoint/2010/main" val="20303665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appreciate the time and interest in participating in our discussion. Our intent was to cover easily fixed or common omissions that had been identified. If there are any questions on the steel price adjustment provision or any future division needs related to contract consistency or additional outreach, please feel free to email me directly or copy me on any questions. </a:t>
            </a:r>
            <a:r>
              <a:rPr lang="en-US"/>
              <a:t>Thanks.</a:t>
            </a:r>
            <a:endParaRPr lang="en-US" dirty="0"/>
          </a:p>
        </p:txBody>
      </p:sp>
      <p:sp>
        <p:nvSpPr>
          <p:cNvPr id="4" name="Slide Number Placeholder 3"/>
          <p:cNvSpPr>
            <a:spLocks noGrp="1"/>
          </p:cNvSpPr>
          <p:nvPr>
            <p:ph type="sldNum" sz="quarter" idx="5"/>
          </p:nvPr>
        </p:nvSpPr>
        <p:spPr/>
        <p:txBody>
          <a:bodyPr/>
          <a:lstStyle/>
          <a:p>
            <a:fld id="{4FC19CE8-D78C-D24E-A54D-967966A9563F}" type="slidenum">
              <a:rPr lang="en-US" smtClean="0"/>
              <a:pPr/>
              <a:t>52</a:t>
            </a:fld>
            <a:endParaRPr lang="en-US" dirty="0"/>
          </a:p>
        </p:txBody>
      </p:sp>
    </p:spTree>
    <p:extLst>
      <p:ext uri="{BB962C8B-B14F-4D97-AF65-F5344CB8AC3E}">
        <p14:creationId xmlns:p14="http://schemas.microsoft.com/office/powerpoint/2010/main" val="23007850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CCAB-9C1C-04D2-432D-0D29F85C7E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9882B-72A9-9E23-70AB-62222006CF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0F6B25-7C99-A054-4D90-C81D0511011D}"/>
              </a:ext>
            </a:extLst>
          </p:cNvPr>
          <p:cNvSpPr>
            <a:spLocks noGrp="1"/>
          </p:cNvSpPr>
          <p:nvPr>
            <p:ph type="body" idx="1"/>
          </p:nvPr>
        </p:nvSpPr>
        <p:spPr/>
        <p:txBody>
          <a:bodyPr/>
          <a:lstStyle/>
          <a:p>
            <a:r>
              <a:rPr lang="en-US" dirty="0"/>
              <a:t>Thanks for the intro; as mentioned my name is Allen Fowler, and I serve as the Division Contracts Liaison. </a:t>
            </a:r>
            <a:r>
              <a:rPr lang="en-US"/>
              <a:t>I have previous Division experience in maintenance, construction, and district offices in various roles and my last four years in Central, primarily contract standards unit. </a:t>
            </a:r>
            <a:endParaRPr lang="en-US" dirty="0"/>
          </a:p>
        </p:txBody>
      </p:sp>
      <p:sp>
        <p:nvSpPr>
          <p:cNvPr id="4" name="Slide Number Placeholder 3">
            <a:extLst>
              <a:ext uri="{FF2B5EF4-FFF2-40B4-BE49-F238E27FC236}">
                <a16:creationId xmlns:a16="http://schemas.microsoft.com/office/drawing/2014/main" id="{D20CEC9F-C9A9-4FD2-3691-B7CD7F77AC59}"/>
              </a:ext>
            </a:extLst>
          </p:cNvPr>
          <p:cNvSpPr>
            <a:spLocks noGrp="1"/>
          </p:cNvSpPr>
          <p:nvPr>
            <p:ph type="sldNum" sz="quarter" idx="5"/>
          </p:nvPr>
        </p:nvSpPr>
        <p:spPr/>
        <p:txBody>
          <a:bodyPr/>
          <a:lstStyle/>
          <a:p>
            <a:fld id="{4FC19CE8-D78C-D24E-A54D-967966A9563F}" type="slidenum">
              <a:rPr lang="en-US" smtClean="0"/>
              <a:pPr/>
              <a:t>53</a:t>
            </a:fld>
            <a:endParaRPr lang="en-US" dirty="0"/>
          </a:p>
        </p:txBody>
      </p:sp>
    </p:spTree>
    <p:extLst>
      <p:ext uri="{BB962C8B-B14F-4D97-AF65-F5344CB8AC3E}">
        <p14:creationId xmlns:p14="http://schemas.microsoft.com/office/powerpoint/2010/main" val="6373675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Good morning everyone.  I’m Nicole Hackler, the State Plans and Standards Engineer, and I’ve been asked to briefly touch on common errors and omissions we often see in centrally let projects, so that the Divisions can also be on the lookout for these items in Division Let projects. </a:t>
            </a:r>
          </a:p>
          <a:p>
            <a:endParaRPr lang="en-US" b="1" dirty="0"/>
          </a:p>
          <a:p>
            <a:r>
              <a:rPr lang="en-US" b="1" dirty="0"/>
              <a:t>If any of you attended the presentation on Quality PS&amp;E packages at the ACEC conference a few years ago, some forthcoming items on this slide might look familiar to you.  Although many of the same errors and omissions are still occurring today as back then, there are other issues that have either evolved or been eliminated by new platforms we are using, while new issues have come to light. So keep in mind that although some of these bullets are the same as before, other information has been added or changed, but I have tried to indicate all items that have undergone revisions or updates.  </a:t>
            </a:r>
          </a:p>
          <a:p>
            <a:endParaRPr lang="en-US" b="1" dirty="0"/>
          </a:p>
          <a:p>
            <a:r>
              <a:rPr lang="en-US" b="1" dirty="0"/>
              <a:t>The number one thing, and probably one of the most common errors we still see is that Earthwork is rarely correct.  </a:t>
            </a:r>
          </a:p>
          <a:p>
            <a:endParaRPr lang="en-US" b="1" dirty="0"/>
          </a:p>
          <a:p>
            <a:r>
              <a:rPr lang="en-US" b="1" dirty="0"/>
              <a:t>The volumes listed on the balance sheet, earthwork summary, and the cross section summary or report should all match, but rarely do.  This is an easy fix with quality control.  Make one last check prior to advertisement to compare all of these items and make sure everything aligns.</a:t>
            </a:r>
          </a:p>
          <a:p>
            <a:r>
              <a:rPr lang="en-US" b="1"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If you have a detour on your project, you must also have detour removal accounted for in your earthwork summary.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Earthwork does not correctly take into account Traffic Control phasing.  Although this is not a new problem, it has become such an issue lately, that we have added it as a new item to this list.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  </a:t>
            </a:r>
          </a:p>
          <a:p>
            <a:r>
              <a:rPr lang="en-US" b="1" dirty="0"/>
              <a:t>Confusion or omission of shoulder borrow and shoulder construction is another common error we still see.  Know the difference between the two.  Shoulder borrow should typically </a:t>
            </a:r>
            <a:r>
              <a:rPr lang="en-US" b="1" u="sng" dirty="0"/>
              <a:t>only</a:t>
            </a:r>
            <a:r>
              <a:rPr lang="en-US" b="1" u="none" dirty="0"/>
              <a:t> be used on a waste job.  Shoulder Construction and shoulder material is used when you have a borrow pit.  </a:t>
            </a:r>
            <a:endParaRPr lang="en-US" b="1" u="sng" dirty="0"/>
          </a:p>
          <a:p>
            <a:endParaRPr lang="en-US" b="1" dirty="0"/>
          </a:p>
          <a:p>
            <a:r>
              <a:rPr lang="en-US" b="1" dirty="0"/>
              <a:t>(You can’t have borrow and shoulder borrow on the same job.) </a:t>
            </a:r>
          </a:p>
          <a:p>
            <a:endParaRPr lang="en-US" b="1" dirty="0"/>
          </a:p>
          <a:p>
            <a:r>
              <a:rPr lang="en-US" b="1" dirty="0"/>
              <a:t>Undercut excavation missing from Profiles and X-sections.  </a:t>
            </a:r>
          </a:p>
          <a:p>
            <a:endParaRPr lang="en-US" b="1" dirty="0"/>
          </a:p>
          <a:p>
            <a:r>
              <a:rPr lang="en-US" b="1" dirty="0"/>
              <a:t>New guidance on this bullet, though, is expected in the November 2026 RDM update.  Up until now, undercut excavation was supposed to be shown on Profiles and X-sections, but this has evolved with the new ORD platform.  Soon, undercut will no longer be required on the aforementioned sheets, but instead an earthwork report will be generated by ORD, and will replace the X-section summary.  The Geotechnical Unit has already begun to include these undercut excavation tables on the 3-G1 Sheets.  The take-away is that undercut excavation often gets omitted, so this is simply a reminder to make sure that it is included SOMEWHERE, although it may no longer be in the X-Sections and profiles as you were previously accustomed, but might be found instead on the 3G-1 sheet, and in the Geotechnical report.  And I actually received a draft email this morning on this issue, laying out the new expectations, so I expect you will be receiving official notification of these changes very soon.  </a:t>
            </a:r>
          </a:p>
          <a:p>
            <a:endParaRPr lang="en-US"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The 2</a:t>
            </a:r>
            <a:r>
              <a:rPr lang="en-US" b="1" baseline="30000" dirty="0"/>
              <a:t>nd</a:t>
            </a:r>
            <a:r>
              <a:rPr lang="en-US" b="1" dirty="0"/>
              <a:t> most common place we see mistakes are in DRAINAGE:  The exact same errors and omissions are occurring today as the last time I gave this presentation:  drainage summary sheets very rarely match the plans.  (For instance, plan sheets show a TBDI and the summary sheet shows a DI). Again, this is low hanging fruit and easily fixed – you’ll want to perform one final quality control comparison between the plans and the drainage summaries before you advertise, to make sure everything matches.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Additionally, check that all needed drainage details have been included, and that they are also the correct ones to match what’s shown in the plans.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Other omissions – READ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I would like to note, however, that shallow undercut by station range on X-sections is currently being evaluated.  This requirement may change in the future, similar to what we have seen with undercut excavation that we discussed earlier – but for now shallow undercut by station should still be shown on X-sections, so you will want to double check that information is there.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a:p>
            <a:endParaRPr lang="en-US" b="1" dirty="0"/>
          </a:p>
          <a:p>
            <a:endParaRPr lang="en-US" dirty="0"/>
          </a:p>
        </p:txBody>
      </p:sp>
      <p:sp>
        <p:nvSpPr>
          <p:cNvPr id="4" name="Slide Number Placeholder 3"/>
          <p:cNvSpPr>
            <a:spLocks noGrp="1"/>
          </p:cNvSpPr>
          <p:nvPr>
            <p:ph type="sldNum" sz="quarter" idx="5"/>
          </p:nvPr>
        </p:nvSpPr>
        <p:spPr/>
        <p:txBody>
          <a:bodyPr/>
          <a:lstStyle/>
          <a:p>
            <a:fld id="{DCB6EF1C-AA17-F640-A7A5-6C89FACC0C1D}" type="slidenum">
              <a:rPr lang="en-US" smtClean="0"/>
              <a:t>54</a:t>
            </a:fld>
            <a:endParaRPr lang="en-US"/>
          </a:p>
        </p:txBody>
      </p:sp>
    </p:spTree>
    <p:extLst>
      <p:ext uri="{BB962C8B-B14F-4D97-AF65-F5344CB8AC3E}">
        <p14:creationId xmlns:p14="http://schemas.microsoft.com/office/powerpoint/2010/main" val="5150862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53CF1-4748-24B4-A414-FE6A3BFA79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9CAEAC-7ABF-17E6-43B0-FBED39775C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32E02F-FE1C-0AF7-8020-46D6628DBF76}"/>
              </a:ext>
            </a:extLst>
          </p:cNvPr>
          <p:cNvSpPr>
            <a:spLocks noGrp="1"/>
          </p:cNvSpPr>
          <p:nvPr>
            <p:ph type="body" idx="1"/>
          </p:nvPr>
        </p:nvSpPr>
        <p:spPr/>
        <p:txBody>
          <a:bodyPr/>
          <a:lstStyle/>
          <a:p>
            <a:r>
              <a:rPr lang="en-US" b="1" dirty="0"/>
              <a:t>And lastly, one of the new issues we have seen arise has to do with the PET files, and incorrect entries in these files.  </a:t>
            </a:r>
          </a:p>
          <a:p>
            <a:endParaRPr lang="en-US" b="1" dirty="0"/>
          </a:p>
          <a:p>
            <a:r>
              <a:rPr lang="en-US" b="1" dirty="0"/>
              <a:t>As you know, we have transitioned over to PET files as the new way to input pay items and quantities.  Unfortunately, PET file entry is extremely picky, and does not like any deviations from the proscribed methods.  </a:t>
            </a:r>
          </a:p>
          <a:p>
            <a:endParaRPr lang="en-US" b="1" dirty="0"/>
          </a:p>
          <a:p>
            <a:r>
              <a:rPr lang="en-US" b="1" dirty="0"/>
              <a:t>For instance, when you have a generic </a:t>
            </a:r>
            <a:r>
              <a:rPr lang="en-US" b="1" dirty="0" err="1"/>
              <a:t>item,or</a:t>
            </a:r>
            <a:r>
              <a:rPr lang="en-US" b="1" dirty="0"/>
              <a:t> an item with asterisks in parenthesis, these require supplemental descriptions.  </a:t>
            </a:r>
          </a:p>
          <a:p>
            <a:endParaRPr lang="en-US" b="1" dirty="0"/>
          </a:p>
          <a:p>
            <a:r>
              <a:rPr lang="en-US" b="1" dirty="0"/>
              <a:t>When inputting these supplemental descriptions, you must use all caps. </a:t>
            </a:r>
          </a:p>
          <a:p>
            <a:endParaRPr lang="en-US" b="1" dirty="0"/>
          </a:p>
          <a:p>
            <a:r>
              <a:rPr lang="en-US" b="1" dirty="0"/>
              <a:t>And you need to make SURE to be consistent in your entries.  For instance, using 1-1/2” Milling as an example:  if you enter 1 - dash – 1- slash 2 inch-mark milling, and then say another person from a different firm later enters 1.5” milling, these will come in as two separate pay items.  Even something as simple as using the dash one time, and omitting it the next will create duplications.  Having multiple pay items for the same thing is not only confusing, but it also throws off your bid averages.  SO CONSISTENCY IS KEY.  </a:t>
            </a:r>
          </a:p>
          <a:p>
            <a:endParaRPr lang="en-US" b="1" dirty="0"/>
          </a:p>
          <a:p>
            <a:r>
              <a:rPr lang="en-US" b="1" dirty="0"/>
              <a:t>Make sure your supplemental descriptions match the pay items shown in the corresponding Special Provisions.  </a:t>
            </a:r>
          </a:p>
          <a:p>
            <a:endParaRPr lang="en-US" b="1" dirty="0"/>
          </a:p>
          <a:p>
            <a:r>
              <a:rPr lang="en-US" b="1" dirty="0"/>
              <a:t>These are just a few of the seemingly small things that if done incorrectly can give you import or export issues, and quickly derail a project.  But in order to help with this, our estimating group has compiled a detailed set of instructions for your use, and I cannot emphasize enough the importance of following the guidelines.  These can be found on a separate tab labeled “Instructions” embedded in the PET Excel sheets on the Contracts Resources webpage…Under Additional Resources shown here.    </a:t>
            </a:r>
          </a:p>
          <a:p>
            <a:endParaRPr lang="en-US" b="1" dirty="0"/>
          </a:p>
          <a:p>
            <a:r>
              <a:rPr lang="en-US" b="1" dirty="0"/>
              <a:t>There are directions  written specifically for Division Let projects, so you will want to follow these closely.  The one good thing about PET files for Division Let projects is that only two files are required for each WBS – one for Roadway and one for Structures.  This is different from Centrally let projects, who require a separate tab for each discipline.  The guidance provided for Division let projects will help to ensure your estimates capture all items correctly.  These instructions are routinely updated, so please always check back to the website for the newest version.  Any changes made from the previous version will be denoted in red.  </a:t>
            </a:r>
          </a:p>
          <a:p>
            <a:endParaRPr lang="en-US" b="1" dirty="0"/>
          </a:p>
          <a:p>
            <a:r>
              <a:rPr lang="en-US" b="1" dirty="0"/>
              <a:t>And if you need any assistance with PET file entry, do not hesitate to reach out to </a:t>
            </a:r>
            <a:r>
              <a:rPr lang="en-US" b="1" dirty="0" err="1"/>
              <a:t>AWPhelp</a:t>
            </a:r>
            <a:r>
              <a:rPr lang="en-US" b="1" dirty="0"/>
              <a:t>…</a:t>
            </a:r>
          </a:p>
          <a:p>
            <a:endParaRPr lang="en-US" b="1" dirty="0"/>
          </a:p>
          <a:p>
            <a:r>
              <a:rPr lang="en-US" b="1" dirty="0"/>
              <a:t>Thanks so much for your time!</a:t>
            </a:r>
          </a:p>
        </p:txBody>
      </p:sp>
      <p:sp>
        <p:nvSpPr>
          <p:cNvPr id="4" name="Slide Number Placeholder 3">
            <a:extLst>
              <a:ext uri="{FF2B5EF4-FFF2-40B4-BE49-F238E27FC236}">
                <a16:creationId xmlns:a16="http://schemas.microsoft.com/office/drawing/2014/main" id="{B50DBB57-C273-8630-7A1F-8EC5CF0593CD}"/>
              </a:ext>
            </a:extLst>
          </p:cNvPr>
          <p:cNvSpPr>
            <a:spLocks noGrp="1"/>
          </p:cNvSpPr>
          <p:nvPr>
            <p:ph type="sldNum" sz="quarter" idx="5"/>
          </p:nvPr>
        </p:nvSpPr>
        <p:spPr/>
        <p:txBody>
          <a:bodyPr/>
          <a:lstStyle/>
          <a:p>
            <a:fld id="{DCB6EF1C-AA17-F640-A7A5-6C89FACC0C1D}" type="slidenum">
              <a:rPr lang="en-US" smtClean="0"/>
              <a:t>55</a:t>
            </a:fld>
            <a:endParaRPr lang="en-US"/>
          </a:p>
        </p:txBody>
      </p:sp>
    </p:spTree>
    <p:extLst>
      <p:ext uri="{BB962C8B-B14F-4D97-AF65-F5344CB8AC3E}">
        <p14:creationId xmlns:p14="http://schemas.microsoft.com/office/powerpoint/2010/main" val="16785420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04DE1-919E-8B60-EF47-29ECCD1AE9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D97FC1-622C-E5D3-CFEF-6EAAA28739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1F08EB-C0B7-3D37-4936-1B1F65243E95}"/>
              </a:ext>
            </a:extLst>
          </p:cNvPr>
          <p:cNvSpPr>
            <a:spLocks noGrp="1"/>
          </p:cNvSpPr>
          <p:nvPr>
            <p:ph type="body" idx="1"/>
          </p:nvPr>
        </p:nvSpPr>
        <p:spPr/>
        <p:txBody>
          <a:bodyPr/>
          <a:lstStyle/>
          <a:p>
            <a:r>
              <a:rPr lang="en-US" dirty="0"/>
              <a:t>I appreciate the time and interest in participating in our discussion. Our intent was to cover easily fixed or common omissions that had been identified. If there are any questions on the steel price adjustment provision or any future division needs related to contract consistency or additional outreach, please feel free to email me directly or copy me on any questions. </a:t>
            </a:r>
            <a:r>
              <a:rPr lang="en-US"/>
              <a:t>Thanks.</a:t>
            </a:r>
            <a:endParaRPr lang="en-US" dirty="0"/>
          </a:p>
        </p:txBody>
      </p:sp>
      <p:sp>
        <p:nvSpPr>
          <p:cNvPr id="4" name="Slide Number Placeholder 3">
            <a:extLst>
              <a:ext uri="{FF2B5EF4-FFF2-40B4-BE49-F238E27FC236}">
                <a16:creationId xmlns:a16="http://schemas.microsoft.com/office/drawing/2014/main" id="{60B60F64-21D4-321C-2BF0-79D3F75A9DE0}"/>
              </a:ext>
            </a:extLst>
          </p:cNvPr>
          <p:cNvSpPr>
            <a:spLocks noGrp="1"/>
          </p:cNvSpPr>
          <p:nvPr>
            <p:ph type="sldNum" sz="quarter" idx="5"/>
          </p:nvPr>
        </p:nvSpPr>
        <p:spPr/>
        <p:txBody>
          <a:bodyPr/>
          <a:lstStyle/>
          <a:p>
            <a:fld id="{4FC19CE8-D78C-D24E-A54D-967966A9563F}" type="slidenum">
              <a:rPr lang="en-US" smtClean="0"/>
              <a:pPr/>
              <a:t>56</a:t>
            </a:fld>
            <a:endParaRPr lang="en-US" dirty="0"/>
          </a:p>
        </p:txBody>
      </p:sp>
    </p:spTree>
    <p:extLst>
      <p:ext uri="{BB962C8B-B14F-4D97-AF65-F5344CB8AC3E}">
        <p14:creationId xmlns:p14="http://schemas.microsoft.com/office/powerpoint/2010/main" val="1011489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sv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sv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 One Lin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54595E-6BD6-8BBE-8BE2-36698E84DF0A}"/>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3" y="2159627"/>
            <a:ext cx="10982679" cy="1655762"/>
          </a:xfrm>
          <a:prstGeom prst="rect">
            <a:avLst/>
          </a:prstGeom>
        </p:spPr>
        <p:txBody>
          <a:bodyPr anchor="b">
            <a:noAutofit/>
          </a:bodyPr>
          <a:lstStyle>
            <a:lvl1pPr algn="l">
              <a:defRPr sz="3800" b="1" i="0">
                <a:solidFill>
                  <a:schemeClr val="bg1"/>
                </a:solidFill>
                <a:latin typeface="Montserrat" pitchFamily="2" charset="77"/>
              </a:defRPr>
            </a:lvl1pPr>
          </a:lstStyle>
          <a:p>
            <a:r>
              <a:rPr lang="en-US" dirty="0"/>
              <a:t>Presentation Title 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82679" cy="717525"/>
          </a:xfrm>
        </p:spPr>
        <p:txBody>
          <a:bodyPr>
            <a:noAutofit/>
          </a:bodyPr>
          <a:lstStyle>
            <a:lvl1pPr marL="0" indent="0" algn="l">
              <a:buNone/>
              <a:defRPr sz="2100" b="0" i="0">
                <a:solidFill>
                  <a:schemeClr val="bg1"/>
                </a:solidFill>
                <a:latin typeface="Montserrat Medium" pitchFamily="2"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or Presenter’s Name</a:t>
            </a:r>
          </a:p>
        </p:txBody>
      </p:sp>
      <p:pic>
        <p:nvPicPr>
          <p:cNvPr id="9" name="Picture 8">
            <a:extLst>
              <a:ext uri="{FF2B5EF4-FFF2-40B4-BE49-F238E27FC236}">
                <a16:creationId xmlns:a16="http://schemas.microsoft.com/office/drawing/2014/main" id="{4B81E5E7-CF95-0F41-AD31-CB3238F92F2D}"/>
              </a:ext>
            </a:extLst>
          </p:cNvPr>
          <p:cNvPicPr>
            <a:picLocks noChangeAspect="1"/>
          </p:cNvPicPr>
          <p:nvPr userDrawn="1"/>
        </p:nvPicPr>
        <p:blipFill>
          <a:blip r:embed="rId3"/>
          <a:srcRect/>
          <a:stretch/>
        </p:blipFill>
        <p:spPr>
          <a:xfrm>
            <a:off x="565347" y="926860"/>
            <a:ext cx="3316974" cy="782657"/>
          </a:xfrm>
          <a:prstGeom prst="rect">
            <a:avLst/>
          </a:prstGeom>
        </p:spPr>
      </p:pic>
      <p:sp>
        <p:nvSpPr>
          <p:cNvPr id="6" name="Text Placeholder 5">
            <a:extLst>
              <a:ext uri="{FF2B5EF4-FFF2-40B4-BE49-F238E27FC236}">
                <a16:creationId xmlns:a16="http://schemas.microsoft.com/office/drawing/2014/main" id="{AD37EE8E-F308-4E1D-CF82-6A6553155209}"/>
              </a:ext>
            </a:extLst>
          </p:cNvPr>
          <p:cNvSpPr>
            <a:spLocks noGrp="1"/>
          </p:cNvSpPr>
          <p:nvPr>
            <p:ph type="body" sz="quarter" idx="10" hasCustomPrompt="1"/>
          </p:nvPr>
        </p:nvSpPr>
        <p:spPr>
          <a:xfrm>
            <a:off x="546714" y="4726174"/>
            <a:ext cx="10982678" cy="345553"/>
          </a:xfrm>
        </p:spPr>
        <p:txBody>
          <a:bodyPr/>
          <a:lstStyle>
            <a:lvl1pPr marL="0" indent="0">
              <a:buNone/>
              <a:defRPr sz="1800">
                <a:solidFill>
                  <a:schemeClr val="bg1"/>
                </a:solidFill>
              </a:defRPr>
            </a:lvl1pPr>
          </a:lstStyle>
          <a:p>
            <a:pPr lvl="0"/>
            <a:r>
              <a:rPr lang="en-US" dirty="0"/>
              <a:t>Date goes here</a:t>
            </a:r>
          </a:p>
        </p:txBody>
      </p:sp>
      <p:sp>
        <p:nvSpPr>
          <p:cNvPr id="16" name="Subtitle 2">
            <a:extLst>
              <a:ext uri="{FF2B5EF4-FFF2-40B4-BE49-F238E27FC236}">
                <a16:creationId xmlns:a16="http://schemas.microsoft.com/office/drawing/2014/main" id="{330875CF-4B5F-14FE-E8BD-5B014D79578E}"/>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dirty="0">
                <a:solidFill>
                  <a:schemeClr val="bg1"/>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dirty="0">
              <a:solidFill>
                <a:schemeClr val="bg1"/>
              </a:solidFill>
              <a:latin typeface="Montserrat Light" pitchFamily="2" charset="77"/>
            </a:endParaRPr>
          </a:p>
        </p:txBody>
      </p:sp>
    </p:spTree>
    <p:extLst>
      <p:ext uri="{BB962C8B-B14F-4D97-AF65-F5344CB8AC3E}">
        <p14:creationId xmlns:p14="http://schemas.microsoft.com/office/powerpoint/2010/main" val="17476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 One Line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3" y="2159627"/>
            <a:ext cx="10982679" cy="1655762"/>
          </a:xfrm>
          <a:prstGeom prst="rect">
            <a:avLst/>
          </a:prstGeom>
        </p:spPr>
        <p:txBody>
          <a:bodyPr anchor="b">
            <a:noAutofit/>
          </a:bodyPr>
          <a:lstStyle>
            <a:lvl1pPr algn="l">
              <a:defRPr sz="3800" b="1" i="0">
                <a:solidFill>
                  <a:schemeClr val="tx1"/>
                </a:solidFill>
                <a:latin typeface="Montserrat" pitchFamily="2" charset="77"/>
              </a:defRPr>
            </a:lvl1pPr>
          </a:lstStyle>
          <a:p>
            <a:r>
              <a:rPr lang="en-US" dirty="0"/>
              <a:t>Presentation Title 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82679" cy="717525"/>
          </a:xfrm>
        </p:spPr>
        <p:txBody>
          <a:bodyPr>
            <a:noAutofit/>
          </a:bodyPr>
          <a:lstStyle>
            <a:lvl1pPr marL="0" indent="0" algn="l">
              <a:buNone/>
              <a:defRPr sz="1800" b="0" i="0">
                <a:solidFill>
                  <a:schemeClr val="tx1"/>
                </a:solidFill>
                <a:latin typeface="Montserrat Medium" panose="000006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or Presenter’s Name</a:t>
            </a:r>
          </a:p>
        </p:txBody>
      </p:sp>
      <p:pic>
        <p:nvPicPr>
          <p:cNvPr id="9" name="Picture 8">
            <a:extLst>
              <a:ext uri="{FF2B5EF4-FFF2-40B4-BE49-F238E27FC236}">
                <a16:creationId xmlns:a16="http://schemas.microsoft.com/office/drawing/2014/main" id="{4B81E5E7-CF95-0F41-AD31-CB3238F92F2D}"/>
              </a:ext>
            </a:extLst>
          </p:cNvPr>
          <p:cNvPicPr>
            <a:picLocks noChangeAspect="1"/>
          </p:cNvPicPr>
          <p:nvPr userDrawn="1"/>
        </p:nvPicPr>
        <p:blipFill>
          <a:blip r:embed="rId2"/>
          <a:srcRect/>
          <a:stretch/>
        </p:blipFill>
        <p:spPr>
          <a:xfrm>
            <a:off x="565347" y="926860"/>
            <a:ext cx="3316974" cy="782656"/>
          </a:xfrm>
          <a:prstGeom prst="rect">
            <a:avLst/>
          </a:prstGeom>
        </p:spPr>
      </p:pic>
      <p:sp>
        <p:nvSpPr>
          <p:cNvPr id="6" name="Text Placeholder 5">
            <a:extLst>
              <a:ext uri="{FF2B5EF4-FFF2-40B4-BE49-F238E27FC236}">
                <a16:creationId xmlns:a16="http://schemas.microsoft.com/office/drawing/2014/main" id="{AD37EE8E-F308-4E1D-CF82-6A6553155209}"/>
              </a:ext>
            </a:extLst>
          </p:cNvPr>
          <p:cNvSpPr>
            <a:spLocks noGrp="1"/>
          </p:cNvSpPr>
          <p:nvPr>
            <p:ph type="body" sz="quarter" idx="10" hasCustomPrompt="1"/>
          </p:nvPr>
        </p:nvSpPr>
        <p:spPr>
          <a:xfrm>
            <a:off x="546714" y="4726174"/>
            <a:ext cx="10982678" cy="345553"/>
          </a:xfrm>
        </p:spPr>
        <p:txBody>
          <a:bodyPr/>
          <a:lstStyle>
            <a:lvl1pPr marL="0" indent="0">
              <a:buNone/>
              <a:defRPr sz="1800">
                <a:solidFill>
                  <a:schemeClr val="tx1"/>
                </a:solidFill>
              </a:defRPr>
            </a:lvl1pPr>
          </a:lstStyle>
          <a:p>
            <a:pPr lvl="0"/>
            <a:r>
              <a:rPr lang="en-US" dirty="0"/>
              <a:t>Date goes here</a:t>
            </a:r>
          </a:p>
        </p:txBody>
      </p:sp>
      <p:sp>
        <p:nvSpPr>
          <p:cNvPr id="14" name="Subtitle 2">
            <a:extLst>
              <a:ext uri="{FF2B5EF4-FFF2-40B4-BE49-F238E27FC236}">
                <a16:creationId xmlns:a16="http://schemas.microsoft.com/office/drawing/2014/main" id="{DE92893C-2F36-1C11-3023-1DBF9FA8CB1F}"/>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dirty="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dirty="0">
              <a:solidFill>
                <a:srgbClr val="718594"/>
              </a:solidFill>
              <a:latin typeface="Montserrat Light" pitchFamily="2" charset="77"/>
            </a:endParaRPr>
          </a:p>
        </p:txBody>
      </p:sp>
    </p:spTree>
    <p:extLst>
      <p:ext uri="{BB962C8B-B14F-4D97-AF65-F5344CB8AC3E}">
        <p14:creationId xmlns:p14="http://schemas.microsoft.com/office/powerpoint/2010/main" val="3391138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 Two Lines (printer friend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552BCCA-E759-6960-62AC-4B6D8665B24A}"/>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2" y="2159627"/>
            <a:ext cx="10992619" cy="1655762"/>
          </a:xfrm>
          <a:prstGeom prst="rect">
            <a:avLst/>
          </a:prstGeom>
        </p:spPr>
        <p:txBody>
          <a:bodyPr anchor="b">
            <a:noAutofit/>
          </a:bodyPr>
          <a:lstStyle>
            <a:lvl1pPr algn="l">
              <a:defRPr sz="3800" b="1" i="0">
                <a:solidFill>
                  <a:schemeClr val="bg1"/>
                </a:solidFill>
                <a:latin typeface="Montserrat" pitchFamily="2" charset="77"/>
              </a:defRPr>
            </a:lvl1pPr>
          </a:lstStyle>
          <a:p>
            <a:r>
              <a:rPr lang="en-US" dirty="0"/>
              <a:t>Presentation Title</a:t>
            </a:r>
            <a:br>
              <a:rPr lang="en-US" dirty="0"/>
            </a:br>
            <a:r>
              <a:rPr lang="en-US" dirty="0"/>
              <a:t>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92617" cy="717525"/>
          </a:xfrm>
        </p:spPr>
        <p:txBody>
          <a:bodyPr>
            <a:noAutofit/>
          </a:bodyPr>
          <a:lstStyle>
            <a:lvl1pPr marL="0" indent="0" algn="l">
              <a:buNone/>
              <a:defRPr sz="1800" b="0" i="0">
                <a:solidFill>
                  <a:schemeClr val="bg1"/>
                </a:solidFill>
                <a:latin typeface="Montserrat Medium" panose="000006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or Presenter’s Name</a:t>
            </a:r>
          </a:p>
        </p:txBody>
      </p:sp>
      <p:sp>
        <p:nvSpPr>
          <p:cNvPr id="13" name="Text Placeholder 5">
            <a:extLst>
              <a:ext uri="{FF2B5EF4-FFF2-40B4-BE49-F238E27FC236}">
                <a16:creationId xmlns:a16="http://schemas.microsoft.com/office/drawing/2014/main" id="{6618D751-5473-6440-9CF8-FC835E9BB732}"/>
              </a:ext>
            </a:extLst>
          </p:cNvPr>
          <p:cNvSpPr>
            <a:spLocks noGrp="1"/>
          </p:cNvSpPr>
          <p:nvPr>
            <p:ph type="body" sz="quarter" idx="10" hasCustomPrompt="1"/>
          </p:nvPr>
        </p:nvSpPr>
        <p:spPr>
          <a:xfrm>
            <a:off x="544363" y="4726174"/>
            <a:ext cx="10994967" cy="345553"/>
          </a:xfrm>
        </p:spPr>
        <p:txBody>
          <a:bodyPr/>
          <a:lstStyle>
            <a:lvl1pPr marL="0" indent="0">
              <a:buNone/>
              <a:defRPr sz="1800">
                <a:solidFill>
                  <a:schemeClr val="bg1"/>
                </a:solidFill>
              </a:defRPr>
            </a:lvl1pPr>
          </a:lstStyle>
          <a:p>
            <a:pPr lvl="0"/>
            <a:r>
              <a:rPr lang="en-US" dirty="0"/>
              <a:t>Date goes here</a:t>
            </a:r>
          </a:p>
        </p:txBody>
      </p:sp>
      <p:sp>
        <p:nvSpPr>
          <p:cNvPr id="7" name="Subtitle 2">
            <a:extLst>
              <a:ext uri="{FF2B5EF4-FFF2-40B4-BE49-F238E27FC236}">
                <a16:creationId xmlns:a16="http://schemas.microsoft.com/office/drawing/2014/main" id="{4271D422-B0BF-9539-653A-B240AC3FD5F4}"/>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dirty="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dirty="0">
              <a:solidFill>
                <a:srgbClr val="718594"/>
              </a:solidFill>
              <a:latin typeface="Montserrat Light" pitchFamily="2" charset="77"/>
            </a:endParaRPr>
          </a:p>
        </p:txBody>
      </p:sp>
      <p:pic>
        <p:nvPicPr>
          <p:cNvPr id="10" name="Picture 9">
            <a:extLst>
              <a:ext uri="{FF2B5EF4-FFF2-40B4-BE49-F238E27FC236}">
                <a16:creationId xmlns:a16="http://schemas.microsoft.com/office/drawing/2014/main" id="{1143BF89-05CE-6071-820B-028E767D6ADA}"/>
              </a:ext>
            </a:extLst>
          </p:cNvPr>
          <p:cNvPicPr>
            <a:picLocks noChangeAspect="1"/>
          </p:cNvPicPr>
          <p:nvPr userDrawn="1"/>
        </p:nvPicPr>
        <p:blipFill>
          <a:blip r:embed="rId3"/>
          <a:srcRect/>
          <a:stretch/>
        </p:blipFill>
        <p:spPr>
          <a:xfrm>
            <a:off x="565347" y="926860"/>
            <a:ext cx="3316974" cy="782657"/>
          </a:xfrm>
          <a:prstGeom prst="rect">
            <a:avLst/>
          </a:prstGeom>
        </p:spPr>
      </p:pic>
    </p:spTree>
    <p:extLst>
      <p:ext uri="{BB962C8B-B14F-4D97-AF65-F5344CB8AC3E}">
        <p14:creationId xmlns:p14="http://schemas.microsoft.com/office/powerpoint/2010/main" val="3515169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Two Lines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2" y="2159627"/>
            <a:ext cx="10992619" cy="1655762"/>
          </a:xfrm>
          <a:prstGeom prst="rect">
            <a:avLst/>
          </a:prstGeom>
        </p:spPr>
        <p:txBody>
          <a:bodyPr anchor="b">
            <a:noAutofit/>
          </a:bodyPr>
          <a:lstStyle>
            <a:lvl1pPr algn="l">
              <a:defRPr sz="3800" b="1" i="0">
                <a:solidFill>
                  <a:schemeClr val="tx1"/>
                </a:solidFill>
                <a:latin typeface="Montserrat" pitchFamily="2" charset="77"/>
              </a:defRPr>
            </a:lvl1pPr>
          </a:lstStyle>
          <a:p>
            <a:r>
              <a:rPr lang="en-US" dirty="0"/>
              <a:t>Presentation Title</a:t>
            </a:r>
            <a:br>
              <a:rPr lang="en-US" dirty="0"/>
            </a:br>
            <a:r>
              <a:rPr lang="en-US" dirty="0"/>
              <a:t>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92617" cy="717525"/>
          </a:xfrm>
        </p:spPr>
        <p:txBody>
          <a:bodyPr>
            <a:noAutofit/>
          </a:bodyPr>
          <a:lstStyle>
            <a:lvl1pPr marL="0" indent="0" algn="l">
              <a:buNone/>
              <a:defRPr sz="1800" b="0" i="0">
                <a:solidFill>
                  <a:schemeClr val="tx1"/>
                </a:solidFill>
                <a:latin typeface="Montserrat Medium" panose="000006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or Presenter’s Name</a:t>
            </a:r>
          </a:p>
        </p:txBody>
      </p:sp>
      <p:pic>
        <p:nvPicPr>
          <p:cNvPr id="9" name="Picture 8">
            <a:extLst>
              <a:ext uri="{FF2B5EF4-FFF2-40B4-BE49-F238E27FC236}">
                <a16:creationId xmlns:a16="http://schemas.microsoft.com/office/drawing/2014/main" id="{4B547F18-5F70-B345-8B33-DEEA8B81924D}"/>
              </a:ext>
            </a:extLst>
          </p:cNvPr>
          <p:cNvPicPr>
            <a:picLocks noChangeAspect="1"/>
          </p:cNvPicPr>
          <p:nvPr userDrawn="1"/>
        </p:nvPicPr>
        <p:blipFill>
          <a:blip r:embed="rId2"/>
          <a:srcRect/>
          <a:stretch/>
        </p:blipFill>
        <p:spPr>
          <a:xfrm>
            <a:off x="565347" y="926860"/>
            <a:ext cx="3316974" cy="782656"/>
          </a:xfrm>
          <a:prstGeom prst="rect">
            <a:avLst/>
          </a:prstGeom>
        </p:spPr>
      </p:pic>
      <p:sp>
        <p:nvSpPr>
          <p:cNvPr id="13" name="Text Placeholder 5">
            <a:extLst>
              <a:ext uri="{FF2B5EF4-FFF2-40B4-BE49-F238E27FC236}">
                <a16:creationId xmlns:a16="http://schemas.microsoft.com/office/drawing/2014/main" id="{6618D751-5473-6440-9CF8-FC835E9BB732}"/>
              </a:ext>
            </a:extLst>
          </p:cNvPr>
          <p:cNvSpPr>
            <a:spLocks noGrp="1"/>
          </p:cNvSpPr>
          <p:nvPr>
            <p:ph type="body" sz="quarter" idx="10" hasCustomPrompt="1"/>
          </p:nvPr>
        </p:nvSpPr>
        <p:spPr>
          <a:xfrm>
            <a:off x="544363" y="4726174"/>
            <a:ext cx="10994967" cy="345553"/>
          </a:xfrm>
        </p:spPr>
        <p:txBody>
          <a:bodyPr/>
          <a:lstStyle>
            <a:lvl1pPr marL="0" indent="0">
              <a:buNone/>
              <a:defRPr sz="1800">
                <a:solidFill>
                  <a:schemeClr val="tx1"/>
                </a:solidFill>
              </a:defRPr>
            </a:lvl1pPr>
          </a:lstStyle>
          <a:p>
            <a:pPr lvl="0"/>
            <a:r>
              <a:rPr lang="en-US" dirty="0"/>
              <a:t>Date goes here</a:t>
            </a:r>
          </a:p>
        </p:txBody>
      </p:sp>
      <p:sp>
        <p:nvSpPr>
          <p:cNvPr id="7" name="Subtitle 2">
            <a:extLst>
              <a:ext uri="{FF2B5EF4-FFF2-40B4-BE49-F238E27FC236}">
                <a16:creationId xmlns:a16="http://schemas.microsoft.com/office/drawing/2014/main" id="{4271D422-B0BF-9539-653A-B240AC3FD5F4}"/>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dirty="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dirty="0">
              <a:solidFill>
                <a:srgbClr val="718594"/>
              </a:solidFill>
              <a:latin typeface="Montserrat Light" pitchFamily="2" charset="77"/>
            </a:endParaRPr>
          </a:p>
        </p:txBody>
      </p:sp>
    </p:spTree>
    <p:extLst>
      <p:ext uri="{BB962C8B-B14F-4D97-AF65-F5344CB8AC3E}">
        <p14:creationId xmlns:p14="http://schemas.microsoft.com/office/powerpoint/2010/main" val="3278942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FE23750-7BA8-A006-0B93-3CBFEDAE9D3F}"/>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0" y="1848342"/>
            <a:ext cx="12192000" cy="1655762"/>
          </a:xfrm>
          <a:prstGeom prst="rect">
            <a:avLst/>
          </a:prstGeom>
        </p:spPr>
        <p:txBody>
          <a:bodyPr anchor="b">
            <a:noAutofit/>
          </a:bodyPr>
          <a:lstStyle>
            <a:lvl1pPr algn="ctr">
              <a:defRPr sz="3800" b="1" i="0">
                <a:solidFill>
                  <a:schemeClr val="bg1"/>
                </a:solidFill>
                <a:latin typeface="Montserrat" pitchFamily="2" charset="77"/>
              </a:defRPr>
            </a:lvl1pPr>
          </a:lstStyle>
          <a:p>
            <a:r>
              <a:rPr lang="en-US" dirty="0"/>
              <a:t>Section Slide</a:t>
            </a:r>
          </a:p>
        </p:txBody>
      </p:sp>
      <p:sp>
        <p:nvSpPr>
          <p:cNvPr id="3" name="Rectangle 2">
            <a:extLst>
              <a:ext uri="{FF2B5EF4-FFF2-40B4-BE49-F238E27FC236}">
                <a16:creationId xmlns:a16="http://schemas.microsoft.com/office/drawing/2014/main" id="{69700245-4C4B-C242-A1CA-8F1FB3C0412A}"/>
              </a:ext>
            </a:extLst>
          </p:cNvPr>
          <p:cNvSpPr/>
          <p:nvPr userDrawn="1"/>
        </p:nvSpPr>
        <p:spPr>
          <a:xfrm>
            <a:off x="4998720" y="3732704"/>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ontserrat" pitchFamily="2" charset="77"/>
            </a:endParaRPr>
          </a:p>
        </p:txBody>
      </p:sp>
      <p:pic>
        <p:nvPicPr>
          <p:cNvPr id="6" name="Picture 5">
            <a:extLst>
              <a:ext uri="{FF2B5EF4-FFF2-40B4-BE49-F238E27FC236}">
                <a16:creationId xmlns:a16="http://schemas.microsoft.com/office/drawing/2014/main" id="{B580557E-8CEF-3ADE-D695-6302B6A120B5}"/>
              </a:ext>
            </a:extLst>
          </p:cNvPr>
          <p:cNvPicPr>
            <a:picLocks noChangeAspect="1"/>
          </p:cNvPicPr>
          <p:nvPr userDrawn="1"/>
        </p:nvPicPr>
        <p:blipFill>
          <a:blip r:embed="rId3"/>
          <a:stretch>
            <a:fillRect/>
          </a:stretch>
        </p:blipFill>
        <p:spPr>
          <a:xfrm>
            <a:off x="542503" y="288475"/>
            <a:ext cx="1143000" cy="203200"/>
          </a:xfrm>
          <a:prstGeom prst="rect">
            <a:avLst/>
          </a:prstGeom>
        </p:spPr>
      </p:pic>
      <p:sp>
        <p:nvSpPr>
          <p:cNvPr id="8" name="Text Placeholder 7">
            <a:extLst>
              <a:ext uri="{FF2B5EF4-FFF2-40B4-BE49-F238E27FC236}">
                <a16:creationId xmlns:a16="http://schemas.microsoft.com/office/drawing/2014/main" id="{F17026EA-A8DE-5F01-3277-AB62F6FCEF7C}"/>
              </a:ext>
            </a:extLst>
          </p:cNvPr>
          <p:cNvSpPr>
            <a:spLocks noGrp="1"/>
          </p:cNvSpPr>
          <p:nvPr>
            <p:ph type="body" sz="quarter" idx="10" hasCustomPrompt="1"/>
          </p:nvPr>
        </p:nvSpPr>
        <p:spPr>
          <a:xfrm>
            <a:off x="2902689" y="216782"/>
            <a:ext cx="8785728" cy="661988"/>
          </a:xfrm>
        </p:spPr>
        <p:txBody>
          <a:bodyPr/>
          <a:lstStyle>
            <a:lvl1pPr marL="0" indent="0" algn="r">
              <a:buNone/>
              <a:defRPr sz="1800">
                <a:solidFill>
                  <a:schemeClr val="bg1"/>
                </a:solidFill>
              </a:defRPr>
            </a:lvl1pPr>
          </a:lstStyle>
          <a:p>
            <a:pPr lvl="0"/>
            <a:r>
              <a:rPr lang="en-US" dirty="0"/>
              <a:t>Presentation Title</a:t>
            </a:r>
          </a:p>
        </p:txBody>
      </p:sp>
      <p:sp>
        <p:nvSpPr>
          <p:cNvPr id="10" name="Slide Number Placeholder 4">
            <a:extLst>
              <a:ext uri="{FF2B5EF4-FFF2-40B4-BE49-F238E27FC236}">
                <a16:creationId xmlns:a16="http://schemas.microsoft.com/office/drawing/2014/main" id="{CF7DD720-02A4-21FD-EAF9-682E76516883}"/>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bg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2707685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Slide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0" y="1848342"/>
            <a:ext cx="12192000" cy="1655762"/>
          </a:xfrm>
          <a:prstGeom prst="rect">
            <a:avLst/>
          </a:prstGeom>
        </p:spPr>
        <p:txBody>
          <a:bodyPr anchor="b">
            <a:noAutofit/>
          </a:bodyPr>
          <a:lstStyle>
            <a:lvl1pPr algn="ctr">
              <a:defRPr sz="3800" b="1" i="0">
                <a:solidFill>
                  <a:schemeClr val="tx1"/>
                </a:solidFill>
                <a:latin typeface="Montserrat" pitchFamily="2" charset="77"/>
              </a:defRPr>
            </a:lvl1pPr>
          </a:lstStyle>
          <a:p>
            <a:r>
              <a:rPr lang="en-US" dirty="0"/>
              <a:t>Section Slide</a:t>
            </a:r>
          </a:p>
        </p:txBody>
      </p:sp>
      <p:sp>
        <p:nvSpPr>
          <p:cNvPr id="3" name="Rectangle 2">
            <a:extLst>
              <a:ext uri="{FF2B5EF4-FFF2-40B4-BE49-F238E27FC236}">
                <a16:creationId xmlns:a16="http://schemas.microsoft.com/office/drawing/2014/main" id="{69700245-4C4B-C242-A1CA-8F1FB3C0412A}"/>
              </a:ext>
            </a:extLst>
          </p:cNvPr>
          <p:cNvSpPr/>
          <p:nvPr userDrawn="1"/>
        </p:nvSpPr>
        <p:spPr>
          <a:xfrm>
            <a:off x="4998720" y="3732704"/>
            <a:ext cx="2194560" cy="1077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ontserrat" pitchFamily="2" charset="77"/>
            </a:endParaRPr>
          </a:p>
        </p:txBody>
      </p:sp>
      <p:pic>
        <p:nvPicPr>
          <p:cNvPr id="9" name="Picture 8">
            <a:extLst>
              <a:ext uri="{FF2B5EF4-FFF2-40B4-BE49-F238E27FC236}">
                <a16:creationId xmlns:a16="http://schemas.microsoft.com/office/drawing/2014/main" id="{FF944D7A-74C1-9C4C-9D39-8A1738F55B6F}"/>
              </a:ext>
            </a:extLst>
          </p:cNvPr>
          <p:cNvPicPr>
            <a:picLocks noChangeAspect="1"/>
          </p:cNvPicPr>
          <p:nvPr userDrawn="1"/>
        </p:nvPicPr>
        <p:blipFill rotWithShape="1">
          <a:blip r:embed="rId2"/>
          <a:srcRect t="26952" b="55511"/>
          <a:stretch/>
        </p:blipFill>
        <p:spPr>
          <a:xfrm>
            <a:off x="0" y="5655301"/>
            <a:ext cx="12192000" cy="1202699"/>
          </a:xfrm>
          <a:prstGeom prst="rect">
            <a:avLst/>
          </a:prstGeom>
        </p:spPr>
      </p:pic>
      <p:sp>
        <p:nvSpPr>
          <p:cNvPr id="6" name="Text Placeholder 7">
            <a:extLst>
              <a:ext uri="{FF2B5EF4-FFF2-40B4-BE49-F238E27FC236}">
                <a16:creationId xmlns:a16="http://schemas.microsoft.com/office/drawing/2014/main" id="{26401008-10D7-9E1B-D5C4-CF878CC234C1}"/>
              </a:ext>
            </a:extLst>
          </p:cNvPr>
          <p:cNvSpPr>
            <a:spLocks noGrp="1"/>
          </p:cNvSpPr>
          <p:nvPr>
            <p:ph type="body" sz="quarter" idx="10"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4" name="Picture 3">
            <a:extLst>
              <a:ext uri="{FF2B5EF4-FFF2-40B4-BE49-F238E27FC236}">
                <a16:creationId xmlns:a16="http://schemas.microsoft.com/office/drawing/2014/main" id="{6F6D40DB-FC73-12DC-D512-79925C52D804}"/>
              </a:ext>
            </a:extLst>
          </p:cNvPr>
          <p:cNvPicPr>
            <a:picLocks noChangeAspect="1"/>
          </p:cNvPicPr>
          <p:nvPr userDrawn="1"/>
        </p:nvPicPr>
        <p:blipFill>
          <a:blip r:embed="rId3"/>
          <a:stretch>
            <a:fillRect/>
          </a:stretch>
        </p:blipFill>
        <p:spPr>
          <a:xfrm>
            <a:off x="527196" y="286684"/>
            <a:ext cx="1143000" cy="203200"/>
          </a:xfrm>
          <a:prstGeom prst="rect">
            <a:avLst/>
          </a:prstGeom>
        </p:spPr>
      </p:pic>
      <p:sp>
        <p:nvSpPr>
          <p:cNvPr id="7" name="Slide Number Placeholder 4">
            <a:extLst>
              <a:ext uri="{FF2B5EF4-FFF2-40B4-BE49-F238E27FC236}">
                <a16:creationId xmlns:a16="http://schemas.microsoft.com/office/drawing/2014/main" id="{EBB23E25-90B1-8DB6-E09E-1BE91D8FE526}"/>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bg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3572205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Text and righ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p:nvPr>
        </p:nvSpPr>
        <p:spPr>
          <a:xfrm>
            <a:off x="434567" y="1869928"/>
            <a:ext cx="6012532" cy="4033676"/>
          </a:xfrm>
        </p:spPr>
        <p:txBody>
          <a:bodyPr/>
          <a:lstStyle>
            <a:lvl1pPr marL="0" indent="0">
              <a:lnSpc>
                <a:spcPct val="105000"/>
              </a:lnSpc>
              <a:buFont typeface="Arial" panose="020B0604020202020204" pitchFamily="34" charset="0"/>
              <a:buNone/>
              <a:defRPr/>
            </a:lvl1pPr>
          </a:lstStyle>
          <a:p>
            <a:pPr lvl="0"/>
            <a:r>
              <a:rPr lang="en-US"/>
              <a:t>Click to edit Master text styles</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6745288" y="1869137"/>
            <a:ext cx="5446712" cy="4033188"/>
          </a:xfrm>
        </p:spPr>
        <p:txBody>
          <a:bodyPr/>
          <a:lstStyle/>
          <a:p>
            <a:r>
              <a:rPr lang="en-US"/>
              <a:t>Click icon to add picture</a:t>
            </a:r>
          </a:p>
        </p:txBody>
      </p:sp>
      <p:sp>
        <p:nvSpPr>
          <p:cNvPr id="9" name="Text Placeholder 4">
            <a:extLst>
              <a:ext uri="{FF2B5EF4-FFF2-40B4-BE49-F238E27FC236}">
                <a16:creationId xmlns:a16="http://schemas.microsoft.com/office/drawing/2014/main" id="{15EE4CEE-037A-083C-CB94-A8B8BE1FB3CA}"/>
              </a:ext>
            </a:extLst>
          </p:cNvPr>
          <p:cNvSpPr>
            <a:spLocks noGrp="1"/>
          </p:cNvSpPr>
          <p:nvPr>
            <p:ph type="body" sz="quarter" idx="13"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a:t>Subtitle Goes Here (if needed) </a:t>
            </a:r>
          </a:p>
        </p:txBody>
      </p:sp>
      <p:sp>
        <p:nvSpPr>
          <p:cNvPr id="11" name="Slide Number Placeholder 4">
            <a:extLst>
              <a:ext uri="{FF2B5EF4-FFF2-40B4-BE49-F238E27FC236}">
                <a16:creationId xmlns:a16="http://schemas.microsoft.com/office/drawing/2014/main" id="{CF2A4861-8644-FB60-9525-FDC789F35362}"/>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2200346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Text and righ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p:nvPr>
        </p:nvSpPr>
        <p:spPr>
          <a:xfrm>
            <a:off x="434567" y="1715272"/>
            <a:ext cx="6012532" cy="4188332"/>
          </a:xfrm>
        </p:spPr>
        <p:txBody>
          <a:bodyPr/>
          <a:lstStyle>
            <a:lvl1pPr marL="0" indent="0">
              <a:lnSpc>
                <a:spcPct val="105000"/>
              </a:lnSpc>
              <a:buFont typeface="Arial" panose="020B0604020202020204" pitchFamily="34" charset="0"/>
              <a:buNone/>
              <a:defRPr/>
            </a:lvl1pPr>
          </a:lstStyle>
          <a:p>
            <a:pPr lvl="0"/>
            <a:r>
              <a:rPr lang="en-US"/>
              <a:t>Click to edit Master text styles</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1257449" y="6325500"/>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6745288" y="1714500"/>
            <a:ext cx="5446712" cy="4187825"/>
          </a:xfrm>
        </p:spPr>
        <p:txBody>
          <a:bodyPr/>
          <a:lstStyle/>
          <a:p>
            <a:r>
              <a:rPr lang="en-US"/>
              <a:t>Click icon to add picture</a:t>
            </a:r>
          </a:p>
        </p:txBody>
      </p:sp>
    </p:spTree>
    <p:extLst>
      <p:ext uri="{BB962C8B-B14F-4D97-AF65-F5344CB8AC3E}">
        <p14:creationId xmlns:p14="http://schemas.microsoft.com/office/powerpoint/2010/main" val="3064848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and lef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5675885" y="1871238"/>
            <a:ext cx="6012532" cy="4095866"/>
          </a:xfrm>
        </p:spPr>
        <p:txBody>
          <a:bodyPr/>
          <a:lstStyle>
            <a:lvl1pPr marL="0" indent="0">
              <a:lnSpc>
                <a:spcPct val="105000"/>
              </a:lnSpc>
              <a:spcBef>
                <a:spcPts val="750"/>
              </a:spcBef>
              <a:buFont typeface="Arial" panose="020B0604020202020204" pitchFamily="34" charset="0"/>
              <a:buNone/>
              <a:defRPr/>
            </a:lvl1pPr>
          </a:lstStyle>
          <a:p>
            <a:pPr lvl="0">
              <a:lnSpc>
                <a:spcPct val="105000"/>
              </a:lnSpc>
              <a:spcBef>
                <a:spcPts val="750"/>
              </a:spcBef>
            </a:pPr>
            <a:r>
              <a:rPr lang="en-US" sz="1600" b="1" dirty="0" err="1">
                <a:solidFill>
                  <a:schemeClr val="accent2"/>
                </a:solidFill>
                <a:latin typeface="Montserrat" pitchFamily="2" charset="77"/>
              </a:rPr>
              <a:t>Subheader</a:t>
            </a:r>
            <a:r>
              <a:rPr lang="en-US" sz="1600" b="1" dirty="0">
                <a:solidFill>
                  <a:schemeClr val="accent2"/>
                </a:solidFill>
                <a:latin typeface="Montserrat" pitchFamily="2" charset="77"/>
              </a:rPr>
              <a:t> goes here</a:t>
            </a:r>
          </a:p>
          <a:p>
            <a:pPr lvl="0"/>
            <a:r>
              <a:rPr lang="en-US" dirty="0"/>
              <a:t>Text goes here and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0" y="1870455"/>
            <a:ext cx="5382228" cy="4095370"/>
          </a:xfrm>
        </p:spPr>
        <p:txBody>
          <a:bodyPr/>
          <a:lstStyle/>
          <a:p>
            <a:r>
              <a:rPr lang="en-US"/>
              <a:t>Click icon to add picture</a:t>
            </a:r>
          </a:p>
        </p:txBody>
      </p:sp>
      <p:sp>
        <p:nvSpPr>
          <p:cNvPr id="9" name="Text Placeholder 4">
            <a:extLst>
              <a:ext uri="{FF2B5EF4-FFF2-40B4-BE49-F238E27FC236}">
                <a16:creationId xmlns:a16="http://schemas.microsoft.com/office/drawing/2014/main" id="{FB354D9F-B8FF-F728-F297-9A8B9CFD8D79}"/>
              </a:ext>
            </a:extLst>
          </p:cNvPr>
          <p:cNvSpPr>
            <a:spLocks noGrp="1"/>
          </p:cNvSpPr>
          <p:nvPr>
            <p:ph type="body" sz="quarter" idx="13"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a:t>Subtitle Goes Here (if needed) </a:t>
            </a:r>
          </a:p>
        </p:txBody>
      </p:sp>
    </p:spTree>
    <p:extLst>
      <p:ext uri="{BB962C8B-B14F-4D97-AF65-F5344CB8AC3E}">
        <p14:creationId xmlns:p14="http://schemas.microsoft.com/office/powerpoint/2010/main" val="1260348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Text and lef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5675885" y="1715272"/>
            <a:ext cx="6012532" cy="4188332"/>
          </a:xfrm>
        </p:spPr>
        <p:txBody>
          <a:bodyPr/>
          <a:lstStyle>
            <a:lvl1pPr marL="0" indent="0">
              <a:lnSpc>
                <a:spcPct val="105000"/>
              </a:lnSpc>
              <a:spcBef>
                <a:spcPts val="750"/>
              </a:spcBef>
              <a:buFont typeface="Arial" panose="020B0604020202020204" pitchFamily="34" charset="0"/>
              <a:buNone/>
              <a:defRPr/>
            </a:lvl1pPr>
          </a:lstStyle>
          <a:p>
            <a:pPr lvl="0">
              <a:lnSpc>
                <a:spcPct val="105000"/>
              </a:lnSpc>
              <a:spcBef>
                <a:spcPts val="750"/>
              </a:spcBef>
            </a:pPr>
            <a:r>
              <a:rPr lang="en-US" sz="1600" b="1" dirty="0" err="1">
                <a:solidFill>
                  <a:schemeClr val="accent2"/>
                </a:solidFill>
                <a:latin typeface="Montserrat" pitchFamily="2" charset="77"/>
              </a:rPr>
              <a:t>Subheader</a:t>
            </a:r>
            <a:r>
              <a:rPr lang="en-US" sz="1600" b="1" dirty="0">
                <a:solidFill>
                  <a:schemeClr val="accent2"/>
                </a:solidFill>
                <a:latin typeface="Montserrat" pitchFamily="2" charset="77"/>
              </a:rPr>
              <a:t> goes here</a:t>
            </a:r>
          </a:p>
          <a:p>
            <a:pPr lvl="0"/>
            <a:r>
              <a:rPr lang="en-US" dirty="0"/>
              <a:t>Text goes here and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1257449" y="6295683"/>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0" y="1714500"/>
            <a:ext cx="5382228" cy="4187825"/>
          </a:xfrm>
        </p:spPr>
        <p:txBody>
          <a:bodyPr/>
          <a:lstStyle/>
          <a:p>
            <a:r>
              <a:rPr lang="en-US"/>
              <a:t>Click icon to add picture</a:t>
            </a:r>
          </a:p>
        </p:txBody>
      </p:sp>
    </p:spTree>
    <p:extLst>
      <p:ext uri="{BB962C8B-B14F-4D97-AF65-F5344CB8AC3E}">
        <p14:creationId xmlns:p14="http://schemas.microsoft.com/office/powerpoint/2010/main" val="786170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34565" y="1869136"/>
            <a:ext cx="5469523" cy="4034467"/>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6200393" y="1869136"/>
            <a:ext cx="5469523" cy="4034467"/>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3" name="Text Placeholder 4">
            <a:extLst>
              <a:ext uri="{FF2B5EF4-FFF2-40B4-BE49-F238E27FC236}">
                <a16:creationId xmlns:a16="http://schemas.microsoft.com/office/drawing/2014/main" id="{DD8991ED-9AC8-A5E4-4E27-23ECD15D78C2}"/>
              </a:ext>
            </a:extLst>
          </p:cNvPr>
          <p:cNvSpPr>
            <a:spLocks noGrp="1"/>
          </p:cNvSpPr>
          <p:nvPr>
            <p:ph type="body" sz="quarter" idx="11"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a:t>Subtitle Goes Here (if needed) </a:t>
            </a:r>
          </a:p>
        </p:txBody>
      </p:sp>
    </p:spTree>
    <p:extLst>
      <p:ext uri="{BB962C8B-B14F-4D97-AF65-F5344CB8AC3E}">
        <p14:creationId xmlns:p14="http://schemas.microsoft.com/office/powerpoint/2010/main" val="2268594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34565" y="1592010"/>
            <a:ext cx="5469523" cy="4311594"/>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6200393" y="1592010"/>
            <a:ext cx="5469523" cy="4311594"/>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Tree>
    <p:extLst>
      <p:ext uri="{BB962C8B-B14F-4D97-AF65-F5344CB8AC3E}">
        <p14:creationId xmlns:p14="http://schemas.microsoft.com/office/powerpoint/2010/main" val="536125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C5D41A3-BF6C-8349-BB34-6207364B9B2A}"/>
              </a:ext>
            </a:extLst>
          </p:cNvPr>
          <p:cNvSpPr>
            <a:spLocks noGrp="1"/>
          </p:cNvSpPr>
          <p:nvPr>
            <p:ph type="body" sz="quarter" idx="11"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a:t>Subtitle Goes Here (if needed) </a:t>
            </a:r>
          </a:p>
        </p:txBody>
      </p:sp>
      <p:sp>
        <p:nvSpPr>
          <p:cNvPr id="11" name="Content Placeholder 2">
            <a:extLst>
              <a:ext uri="{FF2B5EF4-FFF2-40B4-BE49-F238E27FC236}">
                <a16:creationId xmlns:a16="http://schemas.microsoft.com/office/drawing/2014/main" id="{FB363635-00AC-1C45-A599-7BA13E1C4652}"/>
              </a:ext>
            </a:extLst>
          </p:cNvPr>
          <p:cNvSpPr>
            <a:spLocks noGrp="1"/>
          </p:cNvSpPr>
          <p:nvPr>
            <p:ph idx="1" hasCustomPrompt="1"/>
          </p:nvPr>
        </p:nvSpPr>
        <p:spPr>
          <a:xfrm>
            <a:off x="434566" y="1869137"/>
            <a:ext cx="11235351" cy="4044647"/>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2" name="Title 1">
            <a:extLst>
              <a:ext uri="{FF2B5EF4-FFF2-40B4-BE49-F238E27FC236}">
                <a16:creationId xmlns:a16="http://schemas.microsoft.com/office/drawing/2014/main" id="{58520A6F-8DCC-F44F-8D67-663776233ED3}"/>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8" name="Text Placeholder 7">
            <a:extLst>
              <a:ext uri="{FF2B5EF4-FFF2-40B4-BE49-F238E27FC236}">
                <a16:creationId xmlns:a16="http://schemas.microsoft.com/office/drawing/2014/main" id="{25A95EF3-C81C-7748-1DC2-40F8ADD3D3CE}"/>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94D8AF04-4217-87AD-4FBA-F2598CBC7D8C}"/>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7F627F98-7D4C-49DB-2EB4-C8ECEF1E5E70}"/>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4" name="Slide Number Placeholder 4">
            <a:extLst>
              <a:ext uri="{FF2B5EF4-FFF2-40B4-BE49-F238E27FC236}">
                <a16:creationId xmlns:a16="http://schemas.microsoft.com/office/drawing/2014/main" id="{D8D0B1FA-0C99-B48C-371A-7284980C30A7}"/>
              </a:ext>
            </a:extLst>
          </p:cNvPr>
          <p:cNvSpPr txBox="1">
            <a:spLocks/>
          </p:cNvSpPr>
          <p:nvPr userDrawn="1"/>
        </p:nvSpPr>
        <p:spPr>
          <a:xfrm>
            <a:off x="11257449" y="6265865"/>
            <a:ext cx="528151" cy="365125"/>
          </a:xfrm>
          <a:prstGeom prst="rect">
            <a:avLst/>
          </a:prstGeom>
        </p:spPr>
        <p:txBody>
          <a:bodyPr vert="horz" lIns="91440" tIns="45720" rIns="91440" bIns="45720" rtlCol="0" anchor="ctr"/>
          <a:lstStyle>
            <a:defPPr>
              <a:defRPr lang="en-US"/>
            </a:defPPr>
            <a:lvl1pPr marL="0" algn="ctr" defTabSz="914400" rtl="0" eaLnBrk="1" latinLnBrk="0" hangingPunct="1">
              <a:defRPr sz="1300" b="1" i="0" kern="1200">
                <a:solidFill>
                  <a:schemeClr val="tx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3525382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6" name="Text Placeholder 7">
            <a:extLst>
              <a:ext uri="{FF2B5EF4-FFF2-40B4-BE49-F238E27FC236}">
                <a16:creationId xmlns:a16="http://schemas.microsoft.com/office/drawing/2014/main" id="{478F54D0-6155-43E0-4E58-B9AFDEBB384B}"/>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61FCFDDF-499E-B303-1E92-CA0C82B0816A}"/>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8" name="Text Placeholder 5">
            <a:extLst>
              <a:ext uri="{FF2B5EF4-FFF2-40B4-BE49-F238E27FC236}">
                <a16:creationId xmlns:a16="http://schemas.microsoft.com/office/drawing/2014/main" id="{284C7A5C-F4EC-21F8-C225-2A8611C7DA0F}"/>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9" name="Slide Number Placeholder 4">
            <a:extLst>
              <a:ext uri="{FF2B5EF4-FFF2-40B4-BE49-F238E27FC236}">
                <a16:creationId xmlns:a16="http://schemas.microsoft.com/office/drawing/2014/main" id="{2665B196-EBE8-127A-8F99-2B02D4C59933}"/>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0" name="Content Placeholder 2">
            <a:extLst>
              <a:ext uri="{FF2B5EF4-FFF2-40B4-BE49-F238E27FC236}">
                <a16:creationId xmlns:a16="http://schemas.microsoft.com/office/drawing/2014/main" id="{8F89D6F6-F473-1D48-76D3-8F8ECC8541B1}"/>
              </a:ext>
            </a:extLst>
          </p:cNvPr>
          <p:cNvSpPr>
            <a:spLocks noGrp="1"/>
          </p:cNvSpPr>
          <p:nvPr>
            <p:ph idx="1" hasCustomPrompt="1"/>
          </p:nvPr>
        </p:nvSpPr>
        <p:spPr>
          <a:xfrm>
            <a:off x="434565" y="1592009"/>
            <a:ext cx="11235351" cy="4478591"/>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Tree>
    <p:extLst>
      <p:ext uri="{BB962C8B-B14F-4D97-AF65-F5344CB8AC3E}">
        <p14:creationId xmlns:p14="http://schemas.microsoft.com/office/powerpoint/2010/main" val="2745407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34566" y="1807738"/>
            <a:ext cx="3499481" cy="4095866"/>
          </a:xfrm>
        </p:spPr>
        <p:txBody>
          <a:bodyPr/>
          <a:lstStyle>
            <a:lvl1pPr marL="257175" indent="-257175">
              <a:buFont typeface="Arial" panose="020B0604020202020204" pitchFamily="34" charset="0"/>
              <a:buChar char="•"/>
              <a:defRPr/>
            </a:lvl1pPr>
          </a:lstStyle>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365760" lvl="1" indent="-182880"/>
            <a:endParaRPr lang="en-US" sz="1200" dirty="0"/>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solidFill>
                  <a:schemeClr val="tx1"/>
                </a:solidFill>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4302500" y="1807738"/>
            <a:ext cx="3499481" cy="4095866"/>
          </a:xfrm>
        </p:spPr>
        <p:txBody>
          <a:bodyPr/>
          <a:lstStyle>
            <a:lvl1pPr marL="257175" indent="-257175">
              <a:buFont typeface="Arial" panose="020B0604020202020204" pitchFamily="34" charset="0"/>
              <a:buChar char="•"/>
              <a:defRPr/>
            </a:lvl1pPr>
          </a:lstStyle>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p:txBody>
      </p:sp>
      <p:sp>
        <p:nvSpPr>
          <p:cNvPr id="13" name="Content Placeholder 2">
            <a:extLst>
              <a:ext uri="{FF2B5EF4-FFF2-40B4-BE49-F238E27FC236}">
                <a16:creationId xmlns:a16="http://schemas.microsoft.com/office/drawing/2014/main" id="{4725BCCD-FCB0-F046-8FEC-CFDB3D954BB1}"/>
              </a:ext>
            </a:extLst>
          </p:cNvPr>
          <p:cNvSpPr>
            <a:spLocks noGrp="1"/>
          </p:cNvSpPr>
          <p:nvPr>
            <p:ph idx="15" hasCustomPrompt="1"/>
          </p:nvPr>
        </p:nvSpPr>
        <p:spPr>
          <a:xfrm>
            <a:off x="8170436" y="1807738"/>
            <a:ext cx="3499481" cy="4095866"/>
          </a:xfrm>
        </p:spPr>
        <p:txBody>
          <a:bodyPr/>
          <a:lstStyle>
            <a:lvl1pPr marL="257175" indent="-257175">
              <a:buFont typeface="Arial" panose="020B0604020202020204" pitchFamily="34" charset="0"/>
              <a:buChar char="•"/>
              <a:defRPr/>
            </a:lvl1pPr>
          </a:lstStyle>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p:txBody>
      </p:sp>
      <p:sp>
        <p:nvSpPr>
          <p:cNvPr id="14" name="Text Placeholder 4">
            <a:extLst>
              <a:ext uri="{FF2B5EF4-FFF2-40B4-BE49-F238E27FC236}">
                <a16:creationId xmlns:a16="http://schemas.microsoft.com/office/drawing/2014/main" id="{0565A7FD-6ECC-2B19-F619-DA126828DFFB}"/>
              </a:ext>
            </a:extLst>
          </p:cNvPr>
          <p:cNvSpPr>
            <a:spLocks noGrp="1"/>
          </p:cNvSpPr>
          <p:nvPr>
            <p:ph type="body" sz="quarter" idx="11"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a:t>Subtitle Goes Here (if needed) </a:t>
            </a:r>
          </a:p>
        </p:txBody>
      </p:sp>
    </p:spTree>
    <p:extLst>
      <p:ext uri="{BB962C8B-B14F-4D97-AF65-F5344CB8AC3E}">
        <p14:creationId xmlns:p14="http://schemas.microsoft.com/office/powerpoint/2010/main" val="2393174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hree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4302500" y="1715272"/>
            <a:ext cx="3499481" cy="4188332"/>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3" name="Content Placeholder 2">
            <a:extLst>
              <a:ext uri="{FF2B5EF4-FFF2-40B4-BE49-F238E27FC236}">
                <a16:creationId xmlns:a16="http://schemas.microsoft.com/office/drawing/2014/main" id="{4725BCCD-FCB0-F046-8FEC-CFDB3D954BB1}"/>
              </a:ext>
            </a:extLst>
          </p:cNvPr>
          <p:cNvSpPr>
            <a:spLocks noGrp="1"/>
          </p:cNvSpPr>
          <p:nvPr>
            <p:ph idx="15" hasCustomPrompt="1"/>
          </p:nvPr>
        </p:nvSpPr>
        <p:spPr>
          <a:xfrm>
            <a:off x="8170436" y="1715272"/>
            <a:ext cx="3499481" cy="4188332"/>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4" name="Content Placeholder 2">
            <a:extLst>
              <a:ext uri="{FF2B5EF4-FFF2-40B4-BE49-F238E27FC236}">
                <a16:creationId xmlns:a16="http://schemas.microsoft.com/office/drawing/2014/main" id="{90DC08B6-A867-B82F-28C8-C2B243AD7F34}"/>
              </a:ext>
            </a:extLst>
          </p:cNvPr>
          <p:cNvSpPr>
            <a:spLocks noGrp="1"/>
          </p:cNvSpPr>
          <p:nvPr>
            <p:ph idx="16" hasCustomPrompt="1"/>
          </p:nvPr>
        </p:nvSpPr>
        <p:spPr>
          <a:xfrm>
            <a:off x="434566" y="1724671"/>
            <a:ext cx="3499481" cy="4188332"/>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Tree>
    <p:extLst>
      <p:ext uri="{BB962C8B-B14F-4D97-AF65-F5344CB8AC3E}">
        <p14:creationId xmlns:p14="http://schemas.microsoft.com/office/powerpoint/2010/main" val="1936232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6D48387-1184-0C3C-2C45-6BBB025EC662}"/>
              </a:ext>
            </a:extLst>
          </p:cNvPr>
          <p:cNvSpPr>
            <a:spLocks noGrp="1"/>
          </p:cNvSpPr>
          <p:nvPr>
            <p:ph type="pic" sz="quarter" idx="12"/>
          </p:nvPr>
        </p:nvSpPr>
        <p:spPr>
          <a:xfrm>
            <a:off x="6350" y="-7144"/>
            <a:ext cx="12179300" cy="6872288"/>
          </a:xfrm>
        </p:spPr>
        <p:txBody>
          <a:bodyPr/>
          <a:lstStyle/>
          <a:p>
            <a:r>
              <a:rPr lang="en-US"/>
              <a:t>Click icon to add picture</a:t>
            </a:r>
            <a:endParaRPr lang="en-US" dirty="0"/>
          </a:p>
        </p:txBody>
      </p:sp>
      <p:sp>
        <p:nvSpPr>
          <p:cNvPr id="4" name="Text Placeholder 7">
            <a:extLst>
              <a:ext uri="{FF2B5EF4-FFF2-40B4-BE49-F238E27FC236}">
                <a16:creationId xmlns:a16="http://schemas.microsoft.com/office/drawing/2014/main" id="{BE839A1C-5FD7-5F92-D9BB-B964DE6AA9B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5" name="Picture 4">
            <a:extLst>
              <a:ext uri="{FF2B5EF4-FFF2-40B4-BE49-F238E27FC236}">
                <a16:creationId xmlns:a16="http://schemas.microsoft.com/office/drawing/2014/main" id="{D03035B5-04D4-9F44-D9C3-481B0E3E5868}"/>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18730F42-381E-1CB2-78AB-F2CCCCF80975}"/>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ln w="3175">
                  <a:noFill/>
                </a:ln>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2561400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76B30409-CB74-BDC3-2B3B-848B005CF270}"/>
              </a:ext>
            </a:extLst>
          </p:cNvPr>
          <p:cNvSpPr>
            <a:spLocks noGrp="1"/>
          </p:cNvSpPr>
          <p:nvPr>
            <p:ph type="media" sz="quarter" idx="12"/>
          </p:nvPr>
        </p:nvSpPr>
        <p:spPr>
          <a:xfrm>
            <a:off x="0" y="0"/>
            <a:ext cx="12192000" cy="6858000"/>
          </a:xfrm>
        </p:spPr>
        <p:txBody>
          <a:bodyPr/>
          <a:lstStyle/>
          <a:p>
            <a:r>
              <a:rPr lang="en-US"/>
              <a:t>Click icon to add media</a:t>
            </a:r>
          </a:p>
        </p:txBody>
      </p:sp>
      <p:sp>
        <p:nvSpPr>
          <p:cNvPr id="4" name="Text Placeholder 7">
            <a:extLst>
              <a:ext uri="{FF2B5EF4-FFF2-40B4-BE49-F238E27FC236}">
                <a16:creationId xmlns:a16="http://schemas.microsoft.com/office/drawing/2014/main" id="{BE839A1C-5FD7-5F92-D9BB-B964DE6AA9B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5" name="Picture 4">
            <a:extLst>
              <a:ext uri="{FF2B5EF4-FFF2-40B4-BE49-F238E27FC236}">
                <a16:creationId xmlns:a16="http://schemas.microsoft.com/office/drawing/2014/main" id="{D03035B5-04D4-9F44-D9C3-481B0E3E5868}"/>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18730F42-381E-1CB2-78AB-F2CCCCF80975}"/>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18820974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ur Missio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05ABE3-E4BD-06AA-A4BD-0D0CA5269A05}"/>
              </a:ext>
            </a:extLst>
          </p:cNvPr>
          <p:cNvPicPr>
            <a:picLocks noChangeAspect="1"/>
          </p:cNvPicPr>
          <p:nvPr userDrawn="1"/>
        </p:nvPicPr>
        <p:blipFill rotWithShape="1">
          <a:blip r:embed="rId2">
            <a:alphaModFix/>
          </a:blip>
          <a:srcRect r="1722" b="16769"/>
          <a:stretch/>
        </p:blipFill>
        <p:spPr>
          <a:xfrm>
            <a:off x="0" y="-9144"/>
            <a:ext cx="12188952" cy="6876288"/>
          </a:xfrm>
          <a:prstGeom prst="rect">
            <a:avLst/>
          </a:prstGeom>
          <a:noFill/>
        </p:spPr>
      </p:pic>
      <p:sp>
        <p:nvSpPr>
          <p:cNvPr id="2" name="Rectangle 1">
            <a:extLst>
              <a:ext uri="{FF2B5EF4-FFF2-40B4-BE49-F238E27FC236}">
                <a16:creationId xmlns:a16="http://schemas.microsoft.com/office/drawing/2014/main" id="{8A090163-A502-DB10-4B99-E0E40D595B31}"/>
              </a:ext>
            </a:extLst>
          </p:cNvPr>
          <p:cNvSpPr/>
          <p:nvPr userDrawn="1"/>
        </p:nvSpPr>
        <p:spPr>
          <a:xfrm>
            <a:off x="0" y="-9144"/>
            <a:ext cx="12192000" cy="6867144"/>
          </a:xfrm>
          <a:prstGeom prst="rect">
            <a:avLst/>
          </a:prstGeom>
          <a:gradFill>
            <a:gsLst>
              <a:gs pos="0">
                <a:schemeClr val="bg1"/>
              </a:gs>
              <a:gs pos="100000">
                <a:schemeClr val="tx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9" name="TextBox 8">
            <a:extLst>
              <a:ext uri="{FF2B5EF4-FFF2-40B4-BE49-F238E27FC236}">
                <a16:creationId xmlns:a16="http://schemas.microsoft.com/office/drawing/2014/main" id="{7A13E765-4A56-97DD-B485-AA5D241F137C}"/>
              </a:ext>
            </a:extLst>
          </p:cNvPr>
          <p:cNvSpPr txBox="1"/>
          <p:nvPr userDrawn="1"/>
        </p:nvSpPr>
        <p:spPr>
          <a:xfrm>
            <a:off x="1229059" y="495185"/>
            <a:ext cx="9733882" cy="2792431"/>
          </a:xfrm>
          <a:prstGeom prst="rect">
            <a:avLst/>
          </a:prstGeom>
          <a:noFill/>
          <a:effectLst/>
        </p:spPr>
        <p:txBody>
          <a:bodyPr wrap="square" rtlCol="0">
            <a:spAutoFit/>
          </a:bodyPr>
          <a:lstStyle/>
          <a:p>
            <a:pPr marL="0" marR="0" algn="ctr">
              <a:lnSpc>
                <a:spcPct val="114000"/>
              </a:lnSpc>
              <a:spcBef>
                <a:spcPts val="0"/>
              </a:spcBef>
              <a:spcAft>
                <a:spcPts val="800"/>
              </a:spcAft>
            </a:pPr>
            <a:r>
              <a:rPr lang="en-US" sz="3800" b="1" dirty="0">
                <a:solidFill>
                  <a:schemeClr val="tx2"/>
                </a:solidFill>
                <a:effectLst/>
                <a:latin typeface="Montserrat" panose="020B0604020202020204" pitchFamily="2" charset="0"/>
                <a:ea typeface="Calibri" panose="020F0502020204030204" pitchFamily="34" charset="0"/>
                <a:cs typeface="Calibri" panose="020F0502020204030204" pitchFamily="34" charset="0"/>
              </a:rPr>
              <a:t>OUR MISSION</a:t>
            </a:r>
          </a:p>
          <a:p>
            <a:pPr marL="0" marR="0" algn="ctr">
              <a:lnSpc>
                <a:spcPct val="114000"/>
              </a:lnSpc>
              <a:spcBef>
                <a:spcPts val="0"/>
              </a:spcBef>
              <a:spcAft>
                <a:spcPts val="800"/>
              </a:spcAft>
            </a:pPr>
            <a:r>
              <a:rPr lang="en-US" sz="2800" dirty="0">
                <a:solidFill>
                  <a:schemeClr val="tx2"/>
                </a:solidFill>
                <a:effectLst/>
                <a:latin typeface="+mn-lt"/>
                <a:ea typeface="Calibri" panose="020F0502020204030204" pitchFamily="34" charset="0"/>
                <a:cs typeface="Calibri" panose="020F0502020204030204" pitchFamily="34" charset="0"/>
              </a:rPr>
              <a:t>Connecting people, products and places</a:t>
            </a:r>
            <a:br>
              <a:rPr lang="en-US" sz="2800" dirty="0">
                <a:solidFill>
                  <a:schemeClr val="tx2"/>
                </a:solidFill>
                <a:effectLst/>
                <a:latin typeface="+mn-lt"/>
                <a:ea typeface="Calibri" panose="020F0502020204030204" pitchFamily="34" charset="0"/>
                <a:cs typeface="Calibri" panose="020F0502020204030204" pitchFamily="34" charset="0"/>
              </a:rPr>
            </a:br>
            <a:r>
              <a:rPr lang="en-US" sz="2800" dirty="0">
                <a:solidFill>
                  <a:schemeClr val="tx2"/>
                </a:solidFill>
                <a:effectLst/>
                <a:latin typeface="+mn-lt"/>
                <a:ea typeface="Calibri" panose="020F0502020204030204" pitchFamily="34" charset="0"/>
                <a:cs typeface="Calibri" panose="020F0502020204030204" pitchFamily="34" charset="0"/>
              </a:rPr>
              <a:t>safely and efficiently with customer focus, accountability and environmental sensitivity to enhance the economy and vitality of North Carolina</a:t>
            </a:r>
            <a:endParaRPr lang="en-US" sz="2800" dirty="0">
              <a:solidFill>
                <a:schemeClr val="tx2"/>
              </a:solidFill>
              <a:effectLst/>
              <a:latin typeface="+mn-lt"/>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F7251470-CC7A-FFE4-FF48-D5BD2FE44EB5}"/>
              </a:ext>
            </a:extLst>
          </p:cNvPr>
          <p:cNvPicPr>
            <a:picLocks noChangeAspect="1"/>
          </p:cNvPicPr>
          <p:nvPr userDrawn="1"/>
        </p:nvPicPr>
        <p:blipFill>
          <a:blip r:embed="rId3"/>
          <a:stretch>
            <a:fillRect/>
          </a:stretch>
        </p:blipFill>
        <p:spPr>
          <a:xfrm>
            <a:off x="5043737" y="3426706"/>
            <a:ext cx="2104526" cy="2104526"/>
          </a:xfrm>
          <a:prstGeom prst="rect">
            <a:avLst/>
          </a:prstGeom>
        </p:spPr>
      </p:pic>
      <p:sp>
        <p:nvSpPr>
          <p:cNvPr id="8" name="Slide Number Placeholder 4">
            <a:extLst>
              <a:ext uri="{FF2B5EF4-FFF2-40B4-BE49-F238E27FC236}">
                <a16:creationId xmlns:a16="http://schemas.microsoft.com/office/drawing/2014/main" id="{EA42ACB7-BE5B-7D25-9496-0BFC7899A06C}"/>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bg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22706642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ur Vision">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136F9094-84F7-01D5-D79F-E4AC328D655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9567" b="31978"/>
          <a:stretch>
            <a:fillRect/>
          </a:stretch>
        </p:blipFill>
        <p:spPr bwMode="auto">
          <a:xfrm>
            <a:off x="1588" y="-9525"/>
            <a:ext cx="12188825"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AF052476-E25E-1CEE-6F0B-6A497641C4BC}"/>
              </a:ext>
            </a:extLst>
          </p:cNvPr>
          <p:cNvSpPr txBox="1"/>
          <p:nvPr userDrawn="1"/>
        </p:nvSpPr>
        <p:spPr>
          <a:xfrm>
            <a:off x="1228725" y="2816225"/>
            <a:ext cx="9734550" cy="1811338"/>
          </a:xfrm>
          <a:prstGeom prst="rect">
            <a:avLst/>
          </a:prstGeom>
          <a:noFill/>
        </p:spPr>
        <p:txBody>
          <a:bodyPr>
            <a:spAutoFit/>
          </a:bodyPr>
          <a:lstStyle/>
          <a:p>
            <a:pPr algn="ctr" eaLnBrk="1" fontAlgn="auto" hangingPunct="1">
              <a:lnSpc>
                <a:spcPct val="114000"/>
              </a:lnSpc>
              <a:spcBef>
                <a:spcPts val="0"/>
              </a:spcBef>
              <a:spcAft>
                <a:spcPts val="800"/>
              </a:spcAft>
              <a:defRPr/>
            </a:pPr>
            <a:r>
              <a:rPr lang="en-US" sz="3800" b="1" dirty="0">
                <a:solidFill>
                  <a:schemeClr val="bg1"/>
                </a:solidFill>
                <a:latin typeface="Montserrat" panose="020B0604020202020204" pitchFamily="2" charset="0"/>
                <a:ea typeface="Calibri" panose="020F0502020204030204" pitchFamily="34" charset="0"/>
                <a:cs typeface="Calibri" panose="020F0502020204030204" pitchFamily="34" charset="0"/>
              </a:rPr>
              <a:t>OUR VISION</a:t>
            </a:r>
          </a:p>
          <a:p>
            <a:pPr algn="ctr" eaLnBrk="1" fontAlgn="auto" hangingPunct="1">
              <a:lnSpc>
                <a:spcPct val="114000"/>
              </a:lnSpc>
              <a:spcBef>
                <a:spcPts val="0"/>
              </a:spcBef>
              <a:spcAft>
                <a:spcPts val="800"/>
              </a:spcAft>
              <a:defRPr/>
            </a:pPr>
            <a:r>
              <a:rPr lang="en-US" sz="280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t>A global leader in providing</a:t>
            </a:r>
            <a:br>
              <a:rPr lang="en-US" sz="280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br>
            <a:r>
              <a:rPr lang="en-US" sz="280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t>innovative transportation solutions</a:t>
            </a:r>
            <a:endParaRPr lang="en-US" sz="280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Times New Roman" panose="02020603050405020304" pitchFamily="18" charset="0"/>
            </a:endParaRPr>
          </a:p>
        </p:txBody>
      </p:sp>
      <p:pic>
        <p:nvPicPr>
          <p:cNvPr id="24" name="Picture 15">
            <a:extLst>
              <a:ext uri="{FF2B5EF4-FFF2-40B4-BE49-F238E27FC236}">
                <a16:creationId xmlns:a16="http://schemas.microsoft.com/office/drawing/2014/main" id="{39094D0D-27EC-C22F-D1C5-B53F2BAA887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170488" y="503238"/>
            <a:ext cx="1851025"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Placeholder 5">
            <a:extLst>
              <a:ext uri="{FF2B5EF4-FFF2-40B4-BE49-F238E27FC236}">
                <a16:creationId xmlns:a16="http://schemas.microsoft.com/office/drawing/2014/main" id="{0F3803D7-A7D4-D82F-5654-267F7D652027}"/>
              </a:ext>
            </a:extLst>
          </p:cNvPr>
          <p:cNvSpPr>
            <a:spLocks noGrp="1"/>
          </p:cNvSpPr>
          <p:nvPr>
            <p:ph type="body" sz="quarter" idx="10"/>
          </p:nvPr>
        </p:nvSpPr>
        <p:spPr>
          <a:xfrm>
            <a:off x="434566" y="6211287"/>
            <a:ext cx="6939167" cy="365125"/>
          </a:xfrm>
        </p:spPr>
        <p:txBody>
          <a:bodyPr/>
          <a:lstStyle>
            <a:lvl1pPr marL="0" indent="0">
              <a:buNone/>
              <a:defRPr sz="1300"/>
            </a:lvl1pPr>
          </a:lstStyle>
          <a:p>
            <a:pPr lvl="0"/>
            <a:r>
              <a:rPr lang="en-US"/>
              <a:t>Click to edit Master text styles</a:t>
            </a:r>
          </a:p>
        </p:txBody>
      </p:sp>
      <p:sp>
        <p:nvSpPr>
          <p:cNvPr id="26" name="Slide Number Placeholder 4">
            <a:extLst>
              <a:ext uri="{FF2B5EF4-FFF2-40B4-BE49-F238E27FC236}">
                <a16:creationId xmlns:a16="http://schemas.microsoft.com/office/drawing/2014/main" id="{401519D4-3F1E-90E5-382E-B249EC22EF4E}"/>
              </a:ext>
            </a:extLst>
          </p:cNvPr>
          <p:cNvSpPr>
            <a:spLocks noGrp="1"/>
          </p:cNvSpPr>
          <p:nvPr>
            <p:ph type="sldNum" sz="quarter" idx="11"/>
          </p:nvPr>
        </p:nvSpPr>
        <p:spPr>
          <a:xfrm>
            <a:off x="11256963" y="6265863"/>
            <a:ext cx="528637" cy="365125"/>
          </a:xfrm>
          <a:prstGeom prst="rect">
            <a:avLst/>
          </a:prstGeom>
        </p:spPr>
        <p:txBody>
          <a:bodyPr vert="horz" lIns="91440" tIns="45720" rIns="91440" bIns="45720" rtlCol="0" anchor="ctr"/>
          <a:lstStyle>
            <a:lvl1pPr algn="ctr" eaLnBrk="1" fontAlgn="auto" hangingPunct="1">
              <a:spcBef>
                <a:spcPts val="0"/>
              </a:spcBef>
              <a:spcAft>
                <a:spcPts val="0"/>
              </a:spcAft>
              <a:defRPr sz="1300" b="1" i="0" smtClean="0">
                <a:solidFill>
                  <a:schemeClr val="tx1"/>
                </a:solidFill>
                <a:latin typeface="Montserrat" pitchFamily="2" charset="77"/>
              </a:defRPr>
            </a:lvl1pPr>
          </a:lstStyle>
          <a:p>
            <a:pPr>
              <a:defRPr/>
            </a:pPr>
            <a:fld id="{1EADCA93-67C7-4ADB-B172-95AB102EE876}" type="slidenum">
              <a:rPr lang="en-US"/>
              <a:pPr>
                <a:defRPr/>
              </a:pPr>
              <a:t>‹#›</a:t>
            </a:fld>
            <a:endParaRPr lang="en-US" dirty="0"/>
          </a:p>
        </p:txBody>
      </p:sp>
      <p:grpSp>
        <p:nvGrpSpPr>
          <p:cNvPr id="38" name="Group 37">
            <a:extLst>
              <a:ext uri="{FF2B5EF4-FFF2-40B4-BE49-F238E27FC236}">
                <a16:creationId xmlns:a16="http://schemas.microsoft.com/office/drawing/2014/main" id="{BF151072-697D-AA2D-D044-F22E19E2B5AC}"/>
              </a:ext>
            </a:extLst>
          </p:cNvPr>
          <p:cNvGrpSpPr/>
          <p:nvPr userDrawn="1"/>
        </p:nvGrpSpPr>
        <p:grpSpPr>
          <a:xfrm>
            <a:off x="883047" y="5017950"/>
            <a:ext cx="10425906" cy="1073765"/>
            <a:chOff x="0" y="3200400"/>
            <a:chExt cx="11468100" cy="1181100"/>
          </a:xfrm>
          <a:solidFill>
            <a:srgbClr val="FFFFFF">
              <a:alpha val="37000"/>
            </a:srgbClr>
          </a:solidFill>
        </p:grpSpPr>
        <p:pic>
          <p:nvPicPr>
            <p:cNvPr id="3" name="Graphic 2">
              <a:extLst>
                <a:ext uri="{FF2B5EF4-FFF2-40B4-BE49-F238E27FC236}">
                  <a16:creationId xmlns:a16="http://schemas.microsoft.com/office/drawing/2014/main" id="{95A189DA-0085-3694-ED2E-943D7687F8D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0" y="3200400"/>
              <a:ext cx="1181100" cy="1181100"/>
            </a:xfrm>
            <a:prstGeom prst="rect">
              <a:avLst/>
            </a:prstGeom>
          </p:spPr>
        </p:pic>
        <p:pic>
          <p:nvPicPr>
            <p:cNvPr id="5" name="Graphic 4">
              <a:extLst>
                <a:ext uri="{FF2B5EF4-FFF2-40B4-BE49-F238E27FC236}">
                  <a16:creationId xmlns:a16="http://schemas.microsoft.com/office/drawing/2014/main" id="{4927C28A-1FBC-DAE1-BA91-21481D41F490}"/>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469571" y="3200400"/>
              <a:ext cx="1181100" cy="1181100"/>
            </a:xfrm>
            <a:prstGeom prst="rect">
              <a:avLst/>
            </a:prstGeom>
          </p:spPr>
        </p:pic>
        <p:pic>
          <p:nvPicPr>
            <p:cNvPr id="27" name="Graphic 26">
              <a:extLst>
                <a:ext uri="{FF2B5EF4-FFF2-40B4-BE49-F238E27FC236}">
                  <a16:creationId xmlns:a16="http://schemas.microsoft.com/office/drawing/2014/main" id="{B3618775-77CD-13F8-DE27-F9A63AEE74FE}"/>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2939142" y="3200400"/>
              <a:ext cx="1181100" cy="1181100"/>
            </a:xfrm>
            <a:prstGeom prst="rect">
              <a:avLst/>
            </a:prstGeom>
          </p:spPr>
        </p:pic>
        <p:pic>
          <p:nvPicPr>
            <p:cNvPr id="29" name="Graphic 28">
              <a:extLst>
                <a:ext uri="{FF2B5EF4-FFF2-40B4-BE49-F238E27FC236}">
                  <a16:creationId xmlns:a16="http://schemas.microsoft.com/office/drawing/2014/main" id="{05849215-5D51-CA30-952C-392425490EA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4408713" y="3200400"/>
              <a:ext cx="1181100" cy="1181100"/>
            </a:xfrm>
            <a:prstGeom prst="rect">
              <a:avLst/>
            </a:prstGeom>
          </p:spPr>
        </p:pic>
        <p:pic>
          <p:nvPicPr>
            <p:cNvPr id="31" name="Graphic 30">
              <a:extLst>
                <a:ext uri="{FF2B5EF4-FFF2-40B4-BE49-F238E27FC236}">
                  <a16:creationId xmlns:a16="http://schemas.microsoft.com/office/drawing/2014/main" id="{7925B1A3-6055-2369-582A-0A370CD2E24B}"/>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5878284" y="3200400"/>
              <a:ext cx="1181100" cy="1181100"/>
            </a:xfrm>
            <a:prstGeom prst="rect">
              <a:avLst/>
            </a:prstGeom>
          </p:spPr>
        </p:pic>
        <p:pic>
          <p:nvPicPr>
            <p:cNvPr id="33" name="Graphic 32">
              <a:extLst>
                <a:ext uri="{FF2B5EF4-FFF2-40B4-BE49-F238E27FC236}">
                  <a16:creationId xmlns:a16="http://schemas.microsoft.com/office/drawing/2014/main" id="{300373BA-B8F4-8C59-CB86-F27BF766426B}"/>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7347855" y="3200400"/>
              <a:ext cx="1181100" cy="1181100"/>
            </a:xfrm>
            <a:prstGeom prst="rect">
              <a:avLst/>
            </a:prstGeom>
          </p:spPr>
        </p:pic>
        <p:pic>
          <p:nvPicPr>
            <p:cNvPr id="35" name="Graphic 34">
              <a:extLst>
                <a:ext uri="{FF2B5EF4-FFF2-40B4-BE49-F238E27FC236}">
                  <a16:creationId xmlns:a16="http://schemas.microsoft.com/office/drawing/2014/main" id="{A978A935-C94E-EE7C-C7BE-07A222867277}"/>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8817426" y="3200400"/>
              <a:ext cx="1181100" cy="1181100"/>
            </a:xfrm>
            <a:prstGeom prst="rect">
              <a:avLst/>
            </a:prstGeom>
          </p:spPr>
        </p:pic>
        <p:pic>
          <p:nvPicPr>
            <p:cNvPr id="37" name="Graphic 36">
              <a:extLst>
                <a:ext uri="{FF2B5EF4-FFF2-40B4-BE49-F238E27FC236}">
                  <a16:creationId xmlns:a16="http://schemas.microsoft.com/office/drawing/2014/main" id="{7C2EE1F8-7F06-957D-DF59-6D4E2B16D34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10287000" y="3200400"/>
              <a:ext cx="1181100" cy="1181100"/>
            </a:xfrm>
            <a:prstGeom prst="rect">
              <a:avLst/>
            </a:prstGeom>
          </p:spPr>
        </p:pic>
      </p:grpSp>
    </p:spTree>
    <p:extLst>
      <p:ext uri="{BB962C8B-B14F-4D97-AF65-F5344CB8AC3E}">
        <p14:creationId xmlns:p14="http://schemas.microsoft.com/office/powerpoint/2010/main" val="36563175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Us-single or double contac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B6EADB7-3CC0-7099-8C49-4EDEA7395E8A}"/>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33" name="Text Placeholder 4">
            <a:extLst>
              <a:ext uri="{FF2B5EF4-FFF2-40B4-BE49-F238E27FC236}">
                <a16:creationId xmlns:a16="http://schemas.microsoft.com/office/drawing/2014/main" id="{D40490E3-9ACA-A37E-B32C-788800F3A69D}"/>
              </a:ext>
            </a:extLst>
          </p:cNvPr>
          <p:cNvSpPr>
            <a:spLocks noGrp="1"/>
          </p:cNvSpPr>
          <p:nvPr>
            <p:ph type="body" sz="quarter" idx="13" hasCustomPrompt="1"/>
          </p:nvPr>
        </p:nvSpPr>
        <p:spPr>
          <a:xfrm>
            <a:off x="965881" y="4462389"/>
            <a:ext cx="3169751" cy="554880"/>
          </a:xfrm>
        </p:spPr>
        <p:txBody>
          <a:bodyPr>
            <a:noAutofit/>
          </a:bodyPr>
          <a:lstStyle>
            <a:lvl1pPr marL="0" indent="0">
              <a:buFont typeface="Arial" panose="020B0604020202020204" pitchFamily="34" charset="0"/>
              <a:buNone/>
              <a:defRPr sz="1800" b="1" i="0">
                <a:solidFill>
                  <a:schemeClr val="bg1"/>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err="1"/>
              <a:t>ncdot.gov</a:t>
            </a:r>
            <a:endParaRPr lang="en-US" dirty="0"/>
          </a:p>
        </p:txBody>
      </p:sp>
      <p:sp>
        <p:nvSpPr>
          <p:cNvPr id="35" name="TextBox 34">
            <a:extLst>
              <a:ext uri="{FF2B5EF4-FFF2-40B4-BE49-F238E27FC236}">
                <a16:creationId xmlns:a16="http://schemas.microsoft.com/office/drawing/2014/main" id="{2074EDC5-E1D5-BF3A-B15B-FB990EE1C9C7}"/>
              </a:ext>
            </a:extLst>
          </p:cNvPr>
          <p:cNvSpPr txBox="1"/>
          <p:nvPr userDrawn="1"/>
        </p:nvSpPr>
        <p:spPr>
          <a:xfrm>
            <a:off x="950286" y="4964311"/>
            <a:ext cx="1285920" cy="379015"/>
          </a:xfrm>
          <a:prstGeom prst="rect">
            <a:avLst/>
          </a:prstGeom>
          <a:noFill/>
        </p:spPr>
        <p:txBody>
          <a:bodyPr wrap="square" rtlCol="0">
            <a:spAutoFit/>
          </a:bodyPr>
          <a:lstStyle/>
          <a:p>
            <a:pPr>
              <a:lnSpc>
                <a:spcPct val="150000"/>
              </a:lnSpc>
            </a:pPr>
            <a:r>
              <a:rPr lang="en-US" sz="1400" b="0" i="0" dirty="0">
                <a:solidFill>
                  <a:schemeClr val="bg1"/>
                </a:solidFill>
                <a:latin typeface="Montserrat Light" pitchFamily="2" charset="77"/>
              </a:rPr>
              <a:t>@NCDOT</a:t>
            </a:r>
          </a:p>
        </p:txBody>
      </p:sp>
      <p:pic>
        <p:nvPicPr>
          <p:cNvPr id="37" name="Picture 36">
            <a:extLst>
              <a:ext uri="{FF2B5EF4-FFF2-40B4-BE49-F238E27FC236}">
                <a16:creationId xmlns:a16="http://schemas.microsoft.com/office/drawing/2014/main" id="{FE0FCD33-9A5F-5ED3-1EF2-8C55463BD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545" y="5090075"/>
            <a:ext cx="260587" cy="211561"/>
          </a:xfrm>
          <a:prstGeom prst="rect">
            <a:avLst/>
          </a:prstGeom>
        </p:spPr>
      </p:pic>
      <p:pic>
        <p:nvPicPr>
          <p:cNvPr id="38" name="Picture 37">
            <a:extLst>
              <a:ext uri="{FF2B5EF4-FFF2-40B4-BE49-F238E27FC236}">
                <a16:creationId xmlns:a16="http://schemas.microsoft.com/office/drawing/2014/main" id="{E61F0A0E-CA22-C649-F088-049632D0FE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3940" y="4491594"/>
            <a:ext cx="267093" cy="213674"/>
          </a:xfrm>
          <a:prstGeom prst="rect">
            <a:avLst/>
          </a:prstGeom>
        </p:spPr>
      </p:pic>
      <p:pic>
        <p:nvPicPr>
          <p:cNvPr id="39" name="Picture 38">
            <a:extLst>
              <a:ext uri="{FF2B5EF4-FFF2-40B4-BE49-F238E27FC236}">
                <a16:creationId xmlns:a16="http://schemas.microsoft.com/office/drawing/2014/main" id="{1C58AE78-EC8E-6E07-C646-51F69E84701F}"/>
              </a:ext>
            </a:extLst>
          </p:cNvPr>
          <p:cNvPicPr>
            <a:picLocks noChangeAspect="1"/>
          </p:cNvPicPr>
          <p:nvPr userDrawn="1"/>
        </p:nvPicPr>
        <p:blipFill>
          <a:blip r:embed="rId5"/>
          <a:stretch>
            <a:fillRect/>
          </a:stretch>
        </p:blipFill>
        <p:spPr>
          <a:xfrm>
            <a:off x="2368025" y="5530686"/>
            <a:ext cx="260587" cy="260587"/>
          </a:xfrm>
          <a:prstGeom prst="rect">
            <a:avLst/>
          </a:prstGeom>
        </p:spPr>
      </p:pic>
      <p:pic>
        <p:nvPicPr>
          <p:cNvPr id="40" name="Picture 39">
            <a:extLst>
              <a:ext uri="{FF2B5EF4-FFF2-40B4-BE49-F238E27FC236}">
                <a16:creationId xmlns:a16="http://schemas.microsoft.com/office/drawing/2014/main" id="{F9438435-38A5-4D88-608F-C3AD7E30289B}"/>
              </a:ext>
            </a:extLst>
          </p:cNvPr>
          <p:cNvPicPr>
            <a:picLocks noChangeAspect="1"/>
          </p:cNvPicPr>
          <p:nvPr userDrawn="1"/>
        </p:nvPicPr>
        <p:blipFill>
          <a:blip r:embed="rId6"/>
          <a:stretch>
            <a:fillRect/>
          </a:stretch>
        </p:blipFill>
        <p:spPr>
          <a:xfrm>
            <a:off x="2368025" y="5076011"/>
            <a:ext cx="260587" cy="260587"/>
          </a:xfrm>
          <a:prstGeom prst="rect">
            <a:avLst/>
          </a:prstGeom>
        </p:spPr>
      </p:pic>
      <p:pic>
        <p:nvPicPr>
          <p:cNvPr id="41" name="Picture 40">
            <a:extLst>
              <a:ext uri="{FF2B5EF4-FFF2-40B4-BE49-F238E27FC236}">
                <a16:creationId xmlns:a16="http://schemas.microsoft.com/office/drawing/2014/main" id="{24F4BC91-610D-9C86-27A6-2A4CA2C5A0AB}"/>
              </a:ext>
            </a:extLst>
          </p:cNvPr>
          <p:cNvPicPr>
            <a:picLocks noChangeAspect="1"/>
          </p:cNvPicPr>
          <p:nvPr userDrawn="1"/>
        </p:nvPicPr>
        <p:blipFill>
          <a:blip r:embed="rId7"/>
          <a:stretch>
            <a:fillRect/>
          </a:stretch>
        </p:blipFill>
        <p:spPr>
          <a:xfrm>
            <a:off x="673940" y="5522099"/>
            <a:ext cx="295255" cy="290516"/>
          </a:xfrm>
          <a:prstGeom prst="rect">
            <a:avLst/>
          </a:prstGeom>
        </p:spPr>
      </p:pic>
      <p:sp>
        <p:nvSpPr>
          <p:cNvPr id="43" name="TextBox 42">
            <a:extLst>
              <a:ext uri="{FF2B5EF4-FFF2-40B4-BE49-F238E27FC236}">
                <a16:creationId xmlns:a16="http://schemas.microsoft.com/office/drawing/2014/main" id="{2DBE9519-D88E-1749-BDA7-352FC4E514E0}"/>
              </a:ext>
            </a:extLst>
          </p:cNvPr>
          <p:cNvSpPr txBox="1"/>
          <p:nvPr userDrawn="1"/>
        </p:nvSpPr>
        <p:spPr>
          <a:xfrm>
            <a:off x="960118" y="5447286"/>
            <a:ext cx="1285920" cy="358560"/>
          </a:xfrm>
          <a:prstGeom prst="rect">
            <a:avLst/>
          </a:prstGeom>
          <a:noFill/>
        </p:spPr>
        <p:txBody>
          <a:bodyPr wrap="square" rtlCol="0">
            <a:spAutoFit/>
          </a:bodyPr>
          <a:lstStyle/>
          <a:p>
            <a:pPr>
              <a:lnSpc>
                <a:spcPct val="150000"/>
              </a:lnSpc>
            </a:pPr>
            <a:r>
              <a:rPr lang="en-US" sz="1300" b="0" i="0" dirty="0">
                <a:solidFill>
                  <a:schemeClr val="bg1"/>
                </a:solidFill>
                <a:latin typeface="Montserrat Light" pitchFamily="2" charset="77"/>
              </a:rPr>
              <a:t>@NCDOT</a:t>
            </a:r>
          </a:p>
        </p:txBody>
      </p:sp>
      <p:sp>
        <p:nvSpPr>
          <p:cNvPr id="45" name="TextBox 44">
            <a:extLst>
              <a:ext uri="{FF2B5EF4-FFF2-40B4-BE49-F238E27FC236}">
                <a16:creationId xmlns:a16="http://schemas.microsoft.com/office/drawing/2014/main" id="{762154A0-A0B6-D570-EDCA-44FBC3370E33}"/>
              </a:ext>
            </a:extLst>
          </p:cNvPr>
          <p:cNvSpPr txBox="1"/>
          <p:nvPr userDrawn="1"/>
        </p:nvSpPr>
        <p:spPr>
          <a:xfrm>
            <a:off x="2681239" y="5013471"/>
            <a:ext cx="2095931" cy="358560"/>
          </a:xfrm>
          <a:prstGeom prst="rect">
            <a:avLst/>
          </a:prstGeom>
          <a:noFill/>
        </p:spPr>
        <p:txBody>
          <a:bodyPr wrap="square" rtlCol="0">
            <a:spAutoFit/>
          </a:bodyPr>
          <a:lstStyle/>
          <a:p>
            <a:pPr>
              <a:lnSpc>
                <a:spcPct val="150000"/>
              </a:lnSpc>
            </a:pPr>
            <a:r>
              <a:rPr lang="en-US" sz="1300" b="0" i="0" dirty="0">
                <a:solidFill>
                  <a:schemeClr val="bg1"/>
                </a:solidFill>
                <a:latin typeface="Montserrat Light" pitchFamily="2" charset="77"/>
              </a:rPr>
              <a:t>NCDOT</a:t>
            </a:r>
          </a:p>
        </p:txBody>
      </p:sp>
      <p:sp>
        <p:nvSpPr>
          <p:cNvPr id="46" name="TextBox 45">
            <a:extLst>
              <a:ext uri="{FF2B5EF4-FFF2-40B4-BE49-F238E27FC236}">
                <a16:creationId xmlns:a16="http://schemas.microsoft.com/office/drawing/2014/main" id="{DB6C3C3D-1C69-D5D9-E2A0-0B32DFDFEB69}"/>
              </a:ext>
            </a:extLst>
          </p:cNvPr>
          <p:cNvSpPr txBox="1"/>
          <p:nvPr userDrawn="1"/>
        </p:nvSpPr>
        <p:spPr>
          <a:xfrm>
            <a:off x="2681239" y="5435051"/>
            <a:ext cx="2095931" cy="358560"/>
          </a:xfrm>
          <a:prstGeom prst="rect">
            <a:avLst/>
          </a:prstGeom>
          <a:noFill/>
        </p:spPr>
        <p:txBody>
          <a:bodyPr wrap="square" rtlCol="0">
            <a:spAutoFit/>
          </a:bodyPr>
          <a:lstStyle/>
          <a:p>
            <a:pPr>
              <a:lnSpc>
                <a:spcPct val="150000"/>
              </a:lnSpc>
            </a:pPr>
            <a:r>
              <a:rPr lang="en-US" sz="1300" b="0" i="0" dirty="0" err="1">
                <a:solidFill>
                  <a:schemeClr val="bg1"/>
                </a:solidFill>
                <a:latin typeface="Montserrat Light" pitchFamily="2" charset="77"/>
              </a:rPr>
              <a:t>ncdotcom</a:t>
            </a:r>
            <a:endParaRPr lang="en-US" sz="1300" b="0" i="0" dirty="0">
              <a:solidFill>
                <a:schemeClr val="bg1"/>
              </a:solidFill>
              <a:latin typeface="Montserrat Light" pitchFamily="2" charset="77"/>
            </a:endParaRPr>
          </a:p>
        </p:txBody>
      </p:sp>
      <p:sp>
        <p:nvSpPr>
          <p:cNvPr id="49" name="Rectangle 48">
            <a:extLst>
              <a:ext uri="{FF2B5EF4-FFF2-40B4-BE49-F238E27FC236}">
                <a16:creationId xmlns:a16="http://schemas.microsoft.com/office/drawing/2014/main" id="{F47309D4-8481-3F44-1630-D48FFD705643}"/>
              </a:ext>
            </a:extLst>
          </p:cNvPr>
          <p:cNvSpPr/>
          <p:nvPr userDrawn="1"/>
        </p:nvSpPr>
        <p:spPr>
          <a:xfrm>
            <a:off x="1002650" y="2634843"/>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ontserrat" pitchFamily="2" charset="77"/>
            </a:endParaRPr>
          </a:p>
        </p:txBody>
      </p:sp>
      <p:sp>
        <p:nvSpPr>
          <p:cNvPr id="51" name="Title 1">
            <a:extLst>
              <a:ext uri="{FF2B5EF4-FFF2-40B4-BE49-F238E27FC236}">
                <a16:creationId xmlns:a16="http://schemas.microsoft.com/office/drawing/2014/main" id="{F8D6BC6F-24AE-6EFC-3FAB-C7B63094440C}"/>
              </a:ext>
            </a:extLst>
          </p:cNvPr>
          <p:cNvSpPr txBox="1">
            <a:spLocks/>
          </p:cNvSpPr>
          <p:nvPr userDrawn="1"/>
        </p:nvSpPr>
        <p:spPr>
          <a:xfrm>
            <a:off x="903091" y="1860730"/>
            <a:ext cx="10615448" cy="565249"/>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082940"/>
                </a:solidFill>
                <a:latin typeface="TransportNewMedium_gdi" pitchFamily="2" charset="77"/>
                <a:ea typeface="+mj-ea"/>
                <a:cs typeface="+mj-cs"/>
              </a:defRPr>
            </a:lvl1pPr>
          </a:lstStyle>
          <a:p>
            <a:r>
              <a:rPr lang="en-US" sz="3800" b="1" i="0" dirty="0">
                <a:solidFill>
                  <a:schemeClr val="bg1"/>
                </a:solidFill>
                <a:latin typeface="Montserrat" pitchFamily="2" charset="77"/>
              </a:rPr>
              <a:t>Contact Us</a:t>
            </a:r>
          </a:p>
        </p:txBody>
      </p:sp>
      <p:sp>
        <p:nvSpPr>
          <p:cNvPr id="3" name="Text Placeholder 2">
            <a:extLst>
              <a:ext uri="{FF2B5EF4-FFF2-40B4-BE49-F238E27FC236}">
                <a16:creationId xmlns:a16="http://schemas.microsoft.com/office/drawing/2014/main" id="{E58E7E8D-E3EF-205A-569A-AC9B67ED51AD}"/>
              </a:ext>
            </a:extLst>
          </p:cNvPr>
          <p:cNvSpPr>
            <a:spLocks noGrp="1"/>
          </p:cNvSpPr>
          <p:nvPr>
            <p:ph type="body" sz="quarter" idx="16" hasCustomPrompt="1"/>
          </p:nvPr>
        </p:nvSpPr>
        <p:spPr>
          <a:xfrm>
            <a:off x="6388100" y="3006725"/>
            <a:ext cx="547844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19" name="Text Placeholder 2">
            <a:extLst>
              <a:ext uri="{FF2B5EF4-FFF2-40B4-BE49-F238E27FC236}">
                <a16:creationId xmlns:a16="http://schemas.microsoft.com/office/drawing/2014/main" id="{9E50309F-CA4A-872E-6F4B-BCBD75710DFF}"/>
              </a:ext>
            </a:extLst>
          </p:cNvPr>
          <p:cNvSpPr>
            <a:spLocks noGrp="1"/>
          </p:cNvSpPr>
          <p:nvPr>
            <p:ph type="body" sz="quarter" idx="17" hasCustomPrompt="1"/>
          </p:nvPr>
        </p:nvSpPr>
        <p:spPr>
          <a:xfrm>
            <a:off x="6400800" y="3362325"/>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0" name="Text Placeholder 2">
            <a:extLst>
              <a:ext uri="{FF2B5EF4-FFF2-40B4-BE49-F238E27FC236}">
                <a16:creationId xmlns:a16="http://schemas.microsoft.com/office/drawing/2014/main" id="{441A9FF9-49E4-B375-297A-B2579C25333E}"/>
              </a:ext>
            </a:extLst>
          </p:cNvPr>
          <p:cNvSpPr>
            <a:spLocks noGrp="1"/>
          </p:cNvSpPr>
          <p:nvPr>
            <p:ph type="body" sz="quarter" idx="18" hasCustomPrompt="1"/>
          </p:nvPr>
        </p:nvSpPr>
        <p:spPr>
          <a:xfrm>
            <a:off x="6400800" y="3692525"/>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1" name="Text Placeholder 2">
            <a:extLst>
              <a:ext uri="{FF2B5EF4-FFF2-40B4-BE49-F238E27FC236}">
                <a16:creationId xmlns:a16="http://schemas.microsoft.com/office/drawing/2014/main" id="{E35AF40F-5851-4563-5F25-ECEAB73ACFBE}"/>
              </a:ext>
            </a:extLst>
          </p:cNvPr>
          <p:cNvSpPr>
            <a:spLocks noGrp="1"/>
          </p:cNvSpPr>
          <p:nvPr>
            <p:ph type="body" sz="quarter" idx="19" hasCustomPrompt="1"/>
          </p:nvPr>
        </p:nvSpPr>
        <p:spPr>
          <a:xfrm>
            <a:off x="966636" y="3016003"/>
            <a:ext cx="527038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2" name="Text Placeholder 2">
            <a:extLst>
              <a:ext uri="{FF2B5EF4-FFF2-40B4-BE49-F238E27FC236}">
                <a16:creationId xmlns:a16="http://schemas.microsoft.com/office/drawing/2014/main" id="{6586AE87-0038-DBC7-6FCF-3CE4441B3F63}"/>
              </a:ext>
            </a:extLst>
          </p:cNvPr>
          <p:cNvSpPr>
            <a:spLocks noGrp="1"/>
          </p:cNvSpPr>
          <p:nvPr>
            <p:ph type="body" sz="quarter" idx="20" hasCustomPrompt="1"/>
          </p:nvPr>
        </p:nvSpPr>
        <p:spPr>
          <a:xfrm>
            <a:off x="979336" y="3371603"/>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3" name="Text Placeholder 2">
            <a:extLst>
              <a:ext uri="{FF2B5EF4-FFF2-40B4-BE49-F238E27FC236}">
                <a16:creationId xmlns:a16="http://schemas.microsoft.com/office/drawing/2014/main" id="{115F88FC-F83E-2E63-8585-170E5F4A26BC}"/>
              </a:ext>
            </a:extLst>
          </p:cNvPr>
          <p:cNvSpPr>
            <a:spLocks noGrp="1"/>
          </p:cNvSpPr>
          <p:nvPr>
            <p:ph type="body" sz="quarter" idx="21" hasCustomPrompt="1"/>
          </p:nvPr>
        </p:nvSpPr>
        <p:spPr>
          <a:xfrm>
            <a:off x="979336" y="3701803"/>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pic>
        <p:nvPicPr>
          <p:cNvPr id="29" name="Picture 28">
            <a:extLst>
              <a:ext uri="{FF2B5EF4-FFF2-40B4-BE49-F238E27FC236}">
                <a16:creationId xmlns:a16="http://schemas.microsoft.com/office/drawing/2014/main" id="{27EF236B-140B-1B29-58B2-8D0537193027}"/>
              </a:ext>
            </a:extLst>
          </p:cNvPr>
          <p:cNvPicPr>
            <a:picLocks noChangeAspect="1"/>
          </p:cNvPicPr>
          <p:nvPr userDrawn="1"/>
        </p:nvPicPr>
        <p:blipFill>
          <a:blip r:embed="rId8"/>
          <a:stretch>
            <a:fillRect/>
          </a:stretch>
        </p:blipFill>
        <p:spPr>
          <a:xfrm>
            <a:off x="4024293" y="5427173"/>
            <a:ext cx="371032" cy="371032"/>
          </a:xfrm>
          <a:prstGeom prst="rect">
            <a:avLst/>
          </a:prstGeom>
        </p:spPr>
      </p:pic>
      <p:sp>
        <p:nvSpPr>
          <p:cNvPr id="30" name="TextBox 29">
            <a:extLst>
              <a:ext uri="{FF2B5EF4-FFF2-40B4-BE49-F238E27FC236}">
                <a16:creationId xmlns:a16="http://schemas.microsoft.com/office/drawing/2014/main" id="{D5222D86-E4FE-EEE4-2A59-8F4622B61CF5}"/>
              </a:ext>
            </a:extLst>
          </p:cNvPr>
          <p:cNvSpPr txBox="1"/>
          <p:nvPr userDrawn="1"/>
        </p:nvSpPr>
        <p:spPr>
          <a:xfrm>
            <a:off x="4345687" y="5424380"/>
            <a:ext cx="1557650" cy="379078"/>
          </a:xfrm>
          <a:prstGeom prst="rect">
            <a:avLst/>
          </a:prstGeom>
          <a:noFill/>
        </p:spPr>
        <p:txBody>
          <a:bodyPr wrap="square" rtlCol="0">
            <a:spAutoFit/>
          </a:bodyPr>
          <a:lstStyle/>
          <a:p>
            <a:pPr>
              <a:lnSpc>
                <a:spcPct val="150000"/>
              </a:lnSpc>
            </a:pPr>
            <a:r>
              <a:rPr lang="en-US" sz="1400" b="0" i="0" dirty="0" err="1">
                <a:solidFill>
                  <a:schemeClr val="bg1"/>
                </a:solidFill>
                <a:latin typeface="Montserrat Light" pitchFamily="2" charset="77"/>
              </a:rPr>
              <a:t>ncdot_comm</a:t>
            </a:r>
            <a:endParaRPr lang="en-US" sz="1400" b="0" i="0" dirty="0">
              <a:solidFill>
                <a:schemeClr val="bg1"/>
              </a:solidFill>
              <a:latin typeface="Montserrat Light" pitchFamily="2" charset="77"/>
            </a:endParaRPr>
          </a:p>
        </p:txBody>
      </p:sp>
      <p:sp>
        <p:nvSpPr>
          <p:cNvPr id="31" name="TextBox 30">
            <a:extLst>
              <a:ext uri="{FF2B5EF4-FFF2-40B4-BE49-F238E27FC236}">
                <a16:creationId xmlns:a16="http://schemas.microsoft.com/office/drawing/2014/main" id="{E47DAF0D-906E-2DDA-92A9-6FBC4DBBD814}"/>
              </a:ext>
            </a:extLst>
          </p:cNvPr>
          <p:cNvSpPr txBox="1"/>
          <p:nvPr userDrawn="1"/>
        </p:nvSpPr>
        <p:spPr>
          <a:xfrm>
            <a:off x="4345686" y="4983853"/>
            <a:ext cx="2496275" cy="379078"/>
          </a:xfrm>
          <a:prstGeom prst="rect">
            <a:avLst/>
          </a:prstGeom>
          <a:noFill/>
        </p:spPr>
        <p:txBody>
          <a:bodyPr wrap="square" rtlCol="0">
            <a:spAutoFit/>
          </a:bodyPr>
          <a:lstStyle/>
          <a:p>
            <a:pPr>
              <a:lnSpc>
                <a:spcPct val="150000"/>
              </a:lnSpc>
            </a:pPr>
            <a:r>
              <a:rPr lang="en-US" sz="1400" b="0" i="0" dirty="0" err="1">
                <a:solidFill>
                  <a:schemeClr val="bg1"/>
                </a:solidFill>
                <a:latin typeface="Montserrat Light" pitchFamily="2" charset="77"/>
              </a:rPr>
              <a:t>NCDOTcommunications</a:t>
            </a:r>
            <a:endParaRPr lang="en-US" sz="1400" b="0" i="0" dirty="0">
              <a:solidFill>
                <a:schemeClr val="bg1"/>
              </a:solidFill>
              <a:latin typeface="Montserrat Light" pitchFamily="2" charset="77"/>
            </a:endParaRPr>
          </a:p>
        </p:txBody>
      </p:sp>
      <p:pic>
        <p:nvPicPr>
          <p:cNvPr id="32" name="Picture 31">
            <a:extLst>
              <a:ext uri="{FF2B5EF4-FFF2-40B4-BE49-F238E27FC236}">
                <a16:creationId xmlns:a16="http://schemas.microsoft.com/office/drawing/2014/main" id="{466DD490-2713-E904-ADFE-332BC610D904}"/>
              </a:ext>
            </a:extLst>
          </p:cNvPr>
          <p:cNvPicPr>
            <a:picLocks noChangeAspect="1"/>
          </p:cNvPicPr>
          <p:nvPr userDrawn="1"/>
        </p:nvPicPr>
        <p:blipFill>
          <a:blip r:embed="rId9"/>
          <a:stretch>
            <a:fillRect/>
          </a:stretch>
        </p:blipFill>
        <p:spPr>
          <a:xfrm>
            <a:off x="3955682" y="4963572"/>
            <a:ext cx="460808" cy="460808"/>
          </a:xfrm>
          <a:prstGeom prst="rect">
            <a:avLst/>
          </a:prstGeom>
        </p:spPr>
      </p:pic>
    </p:spTree>
    <p:extLst>
      <p:ext uri="{BB962C8B-B14F-4D97-AF65-F5344CB8AC3E}">
        <p14:creationId xmlns:p14="http://schemas.microsoft.com/office/powerpoint/2010/main" val="419457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 Us-multiple contact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FCEC12A7-6A60-5309-4F75-9DC6B1F6C6D1}"/>
              </a:ext>
            </a:extLst>
          </p:cNvPr>
          <p:cNvPicPr>
            <a:picLocks noChangeAspect="1"/>
          </p:cNvPicPr>
          <p:nvPr userDrawn="1"/>
        </p:nvPicPr>
        <p:blipFill rotWithShape="1">
          <a:blip r:embed="rId2"/>
          <a:srcRect r="9568" b="31978"/>
          <a:stretch/>
        </p:blipFill>
        <p:spPr>
          <a:xfrm>
            <a:off x="0" y="-18288"/>
            <a:ext cx="12188952" cy="6876288"/>
          </a:xfrm>
          <a:prstGeom prst="rect">
            <a:avLst/>
          </a:prstGeom>
        </p:spPr>
      </p:pic>
      <p:sp>
        <p:nvSpPr>
          <p:cNvPr id="33" name="Text Placeholder 4">
            <a:extLst>
              <a:ext uri="{FF2B5EF4-FFF2-40B4-BE49-F238E27FC236}">
                <a16:creationId xmlns:a16="http://schemas.microsoft.com/office/drawing/2014/main" id="{D40490E3-9ACA-A37E-B32C-788800F3A69D}"/>
              </a:ext>
            </a:extLst>
          </p:cNvPr>
          <p:cNvSpPr>
            <a:spLocks noGrp="1"/>
          </p:cNvSpPr>
          <p:nvPr>
            <p:ph type="body" sz="quarter" idx="13" hasCustomPrompt="1"/>
          </p:nvPr>
        </p:nvSpPr>
        <p:spPr>
          <a:xfrm>
            <a:off x="965881" y="5036372"/>
            <a:ext cx="3169751" cy="554880"/>
          </a:xfrm>
        </p:spPr>
        <p:txBody>
          <a:bodyPr>
            <a:noAutofit/>
          </a:bodyPr>
          <a:lstStyle>
            <a:lvl1pPr marL="0" indent="0">
              <a:buFont typeface="Arial" panose="020B0604020202020204" pitchFamily="34" charset="0"/>
              <a:buNone/>
              <a:defRPr sz="1800" b="1" i="0">
                <a:solidFill>
                  <a:schemeClr val="bg1"/>
                </a:solidFill>
                <a:latin typeface="Montserrat" panose="00000800000000000000" pitchFamily="2" charset="0"/>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err="1"/>
              <a:t>ncdot.gov</a:t>
            </a:r>
            <a:endParaRPr lang="en-US" dirty="0"/>
          </a:p>
        </p:txBody>
      </p:sp>
      <p:sp>
        <p:nvSpPr>
          <p:cNvPr id="35" name="TextBox 34">
            <a:extLst>
              <a:ext uri="{FF2B5EF4-FFF2-40B4-BE49-F238E27FC236}">
                <a16:creationId xmlns:a16="http://schemas.microsoft.com/office/drawing/2014/main" id="{2074EDC5-E1D5-BF3A-B15B-FB990EE1C9C7}"/>
              </a:ext>
            </a:extLst>
          </p:cNvPr>
          <p:cNvSpPr txBox="1"/>
          <p:nvPr userDrawn="1"/>
        </p:nvSpPr>
        <p:spPr>
          <a:xfrm>
            <a:off x="960118" y="5518630"/>
            <a:ext cx="1285920" cy="379078"/>
          </a:xfrm>
          <a:prstGeom prst="rect">
            <a:avLst/>
          </a:prstGeom>
          <a:noFill/>
        </p:spPr>
        <p:txBody>
          <a:bodyPr wrap="square" rtlCol="0">
            <a:spAutoFit/>
          </a:bodyPr>
          <a:lstStyle/>
          <a:p>
            <a:pPr>
              <a:lnSpc>
                <a:spcPct val="150000"/>
              </a:lnSpc>
            </a:pPr>
            <a:r>
              <a:rPr lang="en-US" sz="1400" b="0" i="0" dirty="0">
                <a:solidFill>
                  <a:schemeClr val="bg1"/>
                </a:solidFill>
                <a:latin typeface="Montserrat Light" pitchFamily="2" charset="77"/>
              </a:rPr>
              <a:t>@NCDOT</a:t>
            </a:r>
          </a:p>
        </p:txBody>
      </p:sp>
      <p:pic>
        <p:nvPicPr>
          <p:cNvPr id="37" name="Picture 36">
            <a:extLst>
              <a:ext uri="{FF2B5EF4-FFF2-40B4-BE49-F238E27FC236}">
                <a16:creationId xmlns:a16="http://schemas.microsoft.com/office/drawing/2014/main" id="{FE0FCD33-9A5F-5ED3-1EF2-8C55463BD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545" y="5664058"/>
            <a:ext cx="260587" cy="211561"/>
          </a:xfrm>
          <a:prstGeom prst="rect">
            <a:avLst/>
          </a:prstGeom>
        </p:spPr>
      </p:pic>
      <p:pic>
        <p:nvPicPr>
          <p:cNvPr id="38" name="Picture 37">
            <a:extLst>
              <a:ext uri="{FF2B5EF4-FFF2-40B4-BE49-F238E27FC236}">
                <a16:creationId xmlns:a16="http://schemas.microsoft.com/office/drawing/2014/main" id="{E61F0A0E-CA22-C649-F088-049632D0FE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3940" y="5065577"/>
            <a:ext cx="267093" cy="213674"/>
          </a:xfrm>
          <a:prstGeom prst="rect">
            <a:avLst/>
          </a:prstGeom>
        </p:spPr>
      </p:pic>
      <p:pic>
        <p:nvPicPr>
          <p:cNvPr id="39" name="Picture 38">
            <a:extLst>
              <a:ext uri="{FF2B5EF4-FFF2-40B4-BE49-F238E27FC236}">
                <a16:creationId xmlns:a16="http://schemas.microsoft.com/office/drawing/2014/main" id="{1C58AE78-EC8E-6E07-C646-51F69E84701F}"/>
              </a:ext>
            </a:extLst>
          </p:cNvPr>
          <p:cNvPicPr>
            <a:picLocks noChangeAspect="1"/>
          </p:cNvPicPr>
          <p:nvPr userDrawn="1"/>
        </p:nvPicPr>
        <p:blipFill>
          <a:blip r:embed="rId5"/>
          <a:stretch>
            <a:fillRect/>
          </a:stretch>
        </p:blipFill>
        <p:spPr>
          <a:xfrm>
            <a:off x="2368025" y="6104669"/>
            <a:ext cx="260587" cy="260587"/>
          </a:xfrm>
          <a:prstGeom prst="rect">
            <a:avLst/>
          </a:prstGeom>
        </p:spPr>
      </p:pic>
      <p:pic>
        <p:nvPicPr>
          <p:cNvPr id="40" name="Picture 39">
            <a:extLst>
              <a:ext uri="{FF2B5EF4-FFF2-40B4-BE49-F238E27FC236}">
                <a16:creationId xmlns:a16="http://schemas.microsoft.com/office/drawing/2014/main" id="{F9438435-38A5-4D88-608F-C3AD7E30289B}"/>
              </a:ext>
            </a:extLst>
          </p:cNvPr>
          <p:cNvPicPr>
            <a:picLocks noChangeAspect="1"/>
          </p:cNvPicPr>
          <p:nvPr userDrawn="1"/>
        </p:nvPicPr>
        <p:blipFill>
          <a:blip r:embed="rId6"/>
          <a:stretch>
            <a:fillRect/>
          </a:stretch>
        </p:blipFill>
        <p:spPr>
          <a:xfrm>
            <a:off x="2368025" y="5649994"/>
            <a:ext cx="260587" cy="260587"/>
          </a:xfrm>
          <a:prstGeom prst="rect">
            <a:avLst/>
          </a:prstGeom>
        </p:spPr>
      </p:pic>
      <p:pic>
        <p:nvPicPr>
          <p:cNvPr id="41" name="Picture 40">
            <a:extLst>
              <a:ext uri="{FF2B5EF4-FFF2-40B4-BE49-F238E27FC236}">
                <a16:creationId xmlns:a16="http://schemas.microsoft.com/office/drawing/2014/main" id="{24F4BC91-610D-9C86-27A6-2A4CA2C5A0AB}"/>
              </a:ext>
            </a:extLst>
          </p:cNvPr>
          <p:cNvPicPr>
            <a:picLocks noChangeAspect="1"/>
          </p:cNvPicPr>
          <p:nvPr userDrawn="1"/>
        </p:nvPicPr>
        <p:blipFill>
          <a:blip r:embed="rId7"/>
          <a:stretch>
            <a:fillRect/>
          </a:stretch>
        </p:blipFill>
        <p:spPr>
          <a:xfrm>
            <a:off x="673940" y="6096082"/>
            <a:ext cx="295255" cy="290516"/>
          </a:xfrm>
          <a:prstGeom prst="rect">
            <a:avLst/>
          </a:prstGeom>
        </p:spPr>
      </p:pic>
      <p:sp>
        <p:nvSpPr>
          <p:cNvPr id="43" name="TextBox 42">
            <a:extLst>
              <a:ext uri="{FF2B5EF4-FFF2-40B4-BE49-F238E27FC236}">
                <a16:creationId xmlns:a16="http://schemas.microsoft.com/office/drawing/2014/main" id="{2DBE9519-D88E-1749-BDA7-352FC4E514E0}"/>
              </a:ext>
            </a:extLst>
          </p:cNvPr>
          <p:cNvSpPr txBox="1"/>
          <p:nvPr userDrawn="1"/>
        </p:nvSpPr>
        <p:spPr>
          <a:xfrm>
            <a:off x="960118" y="5991773"/>
            <a:ext cx="1285920" cy="379078"/>
          </a:xfrm>
          <a:prstGeom prst="rect">
            <a:avLst/>
          </a:prstGeom>
          <a:noFill/>
        </p:spPr>
        <p:txBody>
          <a:bodyPr wrap="square" rtlCol="0">
            <a:spAutoFit/>
          </a:bodyPr>
          <a:lstStyle/>
          <a:p>
            <a:pPr>
              <a:lnSpc>
                <a:spcPct val="150000"/>
              </a:lnSpc>
            </a:pPr>
            <a:r>
              <a:rPr lang="en-US" sz="1400" b="0" i="0" dirty="0">
                <a:solidFill>
                  <a:schemeClr val="bg1"/>
                </a:solidFill>
                <a:latin typeface="Montserrat Light" pitchFamily="2" charset="77"/>
              </a:rPr>
              <a:t>@NCDOT</a:t>
            </a:r>
          </a:p>
        </p:txBody>
      </p:sp>
      <p:sp>
        <p:nvSpPr>
          <p:cNvPr id="45" name="TextBox 44">
            <a:extLst>
              <a:ext uri="{FF2B5EF4-FFF2-40B4-BE49-F238E27FC236}">
                <a16:creationId xmlns:a16="http://schemas.microsoft.com/office/drawing/2014/main" id="{762154A0-A0B6-D570-EDCA-44FBC3370E33}"/>
              </a:ext>
            </a:extLst>
          </p:cNvPr>
          <p:cNvSpPr txBox="1"/>
          <p:nvPr userDrawn="1"/>
        </p:nvSpPr>
        <p:spPr>
          <a:xfrm>
            <a:off x="2681239" y="5576501"/>
            <a:ext cx="2095931" cy="379078"/>
          </a:xfrm>
          <a:prstGeom prst="rect">
            <a:avLst/>
          </a:prstGeom>
          <a:noFill/>
        </p:spPr>
        <p:txBody>
          <a:bodyPr wrap="square" rtlCol="0">
            <a:spAutoFit/>
          </a:bodyPr>
          <a:lstStyle/>
          <a:p>
            <a:pPr>
              <a:lnSpc>
                <a:spcPct val="150000"/>
              </a:lnSpc>
            </a:pPr>
            <a:r>
              <a:rPr lang="en-US" sz="1400" b="0" i="0" dirty="0">
                <a:solidFill>
                  <a:schemeClr val="bg1"/>
                </a:solidFill>
                <a:latin typeface="Montserrat Light" pitchFamily="2" charset="77"/>
              </a:rPr>
              <a:t>NCDOT</a:t>
            </a:r>
          </a:p>
        </p:txBody>
      </p:sp>
      <p:sp>
        <p:nvSpPr>
          <p:cNvPr id="46" name="TextBox 45">
            <a:extLst>
              <a:ext uri="{FF2B5EF4-FFF2-40B4-BE49-F238E27FC236}">
                <a16:creationId xmlns:a16="http://schemas.microsoft.com/office/drawing/2014/main" id="{DB6C3C3D-1C69-D5D9-E2A0-0B32DFDFEB69}"/>
              </a:ext>
            </a:extLst>
          </p:cNvPr>
          <p:cNvSpPr txBox="1"/>
          <p:nvPr userDrawn="1"/>
        </p:nvSpPr>
        <p:spPr>
          <a:xfrm>
            <a:off x="2681240" y="6011958"/>
            <a:ext cx="1191514" cy="379078"/>
          </a:xfrm>
          <a:prstGeom prst="rect">
            <a:avLst/>
          </a:prstGeom>
          <a:noFill/>
        </p:spPr>
        <p:txBody>
          <a:bodyPr wrap="square" rtlCol="0">
            <a:spAutoFit/>
          </a:bodyPr>
          <a:lstStyle/>
          <a:p>
            <a:pPr>
              <a:lnSpc>
                <a:spcPct val="150000"/>
              </a:lnSpc>
            </a:pPr>
            <a:r>
              <a:rPr lang="en-US" sz="1400" b="0" i="0" dirty="0" err="1">
                <a:solidFill>
                  <a:schemeClr val="bg1"/>
                </a:solidFill>
                <a:latin typeface="Montserrat Light" pitchFamily="2" charset="77"/>
              </a:rPr>
              <a:t>ncdotcom</a:t>
            </a:r>
            <a:endParaRPr lang="en-US" sz="1400" b="0" i="0" dirty="0">
              <a:solidFill>
                <a:schemeClr val="bg1"/>
              </a:solidFill>
              <a:latin typeface="Montserrat Light" pitchFamily="2" charset="77"/>
            </a:endParaRPr>
          </a:p>
        </p:txBody>
      </p:sp>
      <p:sp>
        <p:nvSpPr>
          <p:cNvPr id="51" name="Title 1">
            <a:extLst>
              <a:ext uri="{FF2B5EF4-FFF2-40B4-BE49-F238E27FC236}">
                <a16:creationId xmlns:a16="http://schemas.microsoft.com/office/drawing/2014/main" id="{F8D6BC6F-24AE-6EFC-3FAB-C7B63094440C}"/>
              </a:ext>
            </a:extLst>
          </p:cNvPr>
          <p:cNvSpPr txBox="1">
            <a:spLocks/>
          </p:cNvSpPr>
          <p:nvPr userDrawn="1"/>
        </p:nvSpPr>
        <p:spPr>
          <a:xfrm>
            <a:off x="903091" y="787749"/>
            <a:ext cx="10615448" cy="565249"/>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082940"/>
                </a:solidFill>
                <a:latin typeface="TransportNewMedium_gdi" pitchFamily="2" charset="77"/>
                <a:ea typeface="+mj-ea"/>
                <a:cs typeface="+mj-cs"/>
              </a:defRPr>
            </a:lvl1pPr>
          </a:lstStyle>
          <a:p>
            <a:r>
              <a:rPr lang="en-US" sz="3800" b="1" i="0" dirty="0">
                <a:solidFill>
                  <a:schemeClr val="bg1"/>
                </a:solidFill>
                <a:latin typeface="Montserrat" pitchFamily="2" charset="77"/>
              </a:rPr>
              <a:t>Contact Us</a:t>
            </a:r>
          </a:p>
        </p:txBody>
      </p:sp>
      <p:sp>
        <p:nvSpPr>
          <p:cNvPr id="18" name="Text Placeholder 2">
            <a:extLst>
              <a:ext uri="{FF2B5EF4-FFF2-40B4-BE49-F238E27FC236}">
                <a16:creationId xmlns:a16="http://schemas.microsoft.com/office/drawing/2014/main" id="{69F11D5A-4FEB-BBF6-91A9-4F1E2F2906F8}"/>
              </a:ext>
            </a:extLst>
          </p:cNvPr>
          <p:cNvSpPr>
            <a:spLocks noGrp="1"/>
          </p:cNvSpPr>
          <p:nvPr>
            <p:ph type="body" sz="quarter" idx="16" hasCustomPrompt="1"/>
          </p:nvPr>
        </p:nvSpPr>
        <p:spPr>
          <a:xfrm>
            <a:off x="6388100" y="2211592"/>
            <a:ext cx="547844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19" name="Text Placeholder 2">
            <a:extLst>
              <a:ext uri="{FF2B5EF4-FFF2-40B4-BE49-F238E27FC236}">
                <a16:creationId xmlns:a16="http://schemas.microsoft.com/office/drawing/2014/main" id="{3E6E0B6A-9555-DA49-784C-6C760FD19C64}"/>
              </a:ext>
            </a:extLst>
          </p:cNvPr>
          <p:cNvSpPr>
            <a:spLocks noGrp="1"/>
          </p:cNvSpPr>
          <p:nvPr>
            <p:ph type="body" sz="quarter" idx="17" hasCustomPrompt="1"/>
          </p:nvPr>
        </p:nvSpPr>
        <p:spPr>
          <a:xfrm>
            <a:off x="6400800" y="2567192"/>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0" name="Text Placeholder 2">
            <a:extLst>
              <a:ext uri="{FF2B5EF4-FFF2-40B4-BE49-F238E27FC236}">
                <a16:creationId xmlns:a16="http://schemas.microsoft.com/office/drawing/2014/main" id="{D09CF7C7-F084-1E90-A274-23C1E2C45094}"/>
              </a:ext>
            </a:extLst>
          </p:cNvPr>
          <p:cNvSpPr>
            <a:spLocks noGrp="1"/>
          </p:cNvSpPr>
          <p:nvPr>
            <p:ph type="body" sz="quarter" idx="18" hasCustomPrompt="1"/>
          </p:nvPr>
        </p:nvSpPr>
        <p:spPr>
          <a:xfrm>
            <a:off x="6400800" y="2897392"/>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1" name="Text Placeholder 2">
            <a:extLst>
              <a:ext uri="{FF2B5EF4-FFF2-40B4-BE49-F238E27FC236}">
                <a16:creationId xmlns:a16="http://schemas.microsoft.com/office/drawing/2014/main" id="{88447BFA-DE12-941E-40CA-BF5E53CF464D}"/>
              </a:ext>
            </a:extLst>
          </p:cNvPr>
          <p:cNvSpPr>
            <a:spLocks noGrp="1"/>
          </p:cNvSpPr>
          <p:nvPr>
            <p:ph type="body" sz="quarter" idx="19" hasCustomPrompt="1"/>
          </p:nvPr>
        </p:nvSpPr>
        <p:spPr>
          <a:xfrm>
            <a:off x="966636" y="2220870"/>
            <a:ext cx="527038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2" name="Text Placeholder 2">
            <a:extLst>
              <a:ext uri="{FF2B5EF4-FFF2-40B4-BE49-F238E27FC236}">
                <a16:creationId xmlns:a16="http://schemas.microsoft.com/office/drawing/2014/main" id="{1812400E-BF6F-8783-F408-8F7A155DFBA5}"/>
              </a:ext>
            </a:extLst>
          </p:cNvPr>
          <p:cNvSpPr>
            <a:spLocks noGrp="1"/>
          </p:cNvSpPr>
          <p:nvPr>
            <p:ph type="body" sz="quarter" idx="20" hasCustomPrompt="1"/>
          </p:nvPr>
        </p:nvSpPr>
        <p:spPr>
          <a:xfrm>
            <a:off x="979336" y="2576470"/>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3" name="Text Placeholder 2">
            <a:extLst>
              <a:ext uri="{FF2B5EF4-FFF2-40B4-BE49-F238E27FC236}">
                <a16:creationId xmlns:a16="http://schemas.microsoft.com/office/drawing/2014/main" id="{4CB7CE07-E032-17E1-4B48-2DCEB6CEA0F9}"/>
              </a:ext>
            </a:extLst>
          </p:cNvPr>
          <p:cNvSpPr>
            <a:spLocks noGrp="1"/>
          </p:cNvSpPr>
          <p:nvPr>
            <p:ph type="body" sz="quarter" idx="21" hasCustomPrompt="1"/>
          </p:nvPr>
        </p:nvSpPr>
        <p:spPr>
          <a:xfrm>
            <a:off x="979336" y="2906670"/>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4" name="Text Placeholder 2">
            <a:extLst>
              <a:ext uri="{FF2B5EF4-FFF2-40B4-BE49-F238E27FC236}">
                <a16:creationId xmlns:a16="http://schemas.microsoft.com/office/drawing/2014/main" id="{7F6FA4CB-8448-54E5-1AB1-024A076BC461}"/>
              </a:ext>
            </a:extLst>
          </p:cNvPr>
          <p:cNvSpPr>
            <a:spLocks noGrp="1"/>
          </p:cNvSpPr>
          <p:nvPr>
            <p:ph type="body" sz="quarter" idx="22" hasCustomPrompt="1"/>
          </p:nvPr>
        </p:nvSpPr>
        <p:spPr>
          <a:xfrm>
            <a:off x="6389424" y="3715720"/>
            <a:ext cx="547844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5" name="Text Placeholder 2">
            <a:extLst>
              <a:ext uri="{FF2B5EF4-FFF2-40B4-BE49-F238E27FC236}">
                <a16:creationId xmlns:a16="http://schemas.microsoft.com/office/drawing/2014/main" id="{FAF53386-09F0-DD8F-CBAC-2BC78CE38718}"/>
              </a:ext>
            </a:extLst>
          </p:cNvPr>
          <p:cNvSpPr>
            <a:spLocks noGrp="1"/>
          </p:cNvSpPr>
          <p:nvPr>
            <p:ph type="body" sz="quarter" idx="23" hasCustomPrompt="1"/>
          </p:nvPr>
        </p:nvSpPr>
        <p:spPr>
          <a:xfrm>
            <a:off x="6402124" y="4071320"/>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6" name="Text Placeholder 2">
            <a:extLst>
              <a:ext uri="{FF2B5EF4-FFF2-40B4-BE49-F238E27FC236}">
                <a16:creationId xmlns:a16="http://schemas.microsoft.com/office/drawing/2014/main" id="{07F96E98-B0E9-BF73-40B2-0C0B0CE00A1F}"/>
              </a:ext>
            </a:extLst>
          </p:cNvPr>
          <p:cNvSpPr>
            <a:spLocks noGrp="1"/>
          </p:cNvSpPr>
          <p:nvPr>
            <p:ph type="body" sz="quarter" idx="24" hasCustomPrompt="1"/>
          </p:nvPr>
        </p:nvSpPr>
        <p:spPr>
          <a:xfrm>
            <a:off x="6402124" y="4401520"/>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7" name="Text Placeholder 2">
            <a:extLst>
              <a:ext uri="{FF2B5EF4-FFF2-40B4-BE49-F238E27FC236}">
                <a16:creationId xmlns:a16="http://schemas.microsoft.com/office/drawing/2014/main" id="{EB65B44E-65D7-CFB1-116E-98AD7316142B}"/>
              </a:ext>
            </a:extLst>
          </p:cNvPr>
          <p:cNvSpPr>
            <a:spLocks noGrp="1"/>
          </p:cNvSpPr>
          <p:nvPr>
            <p:ph type="body" sz="quarter" idx="25" hasCustomPrompt="1"/>
          </p:nvPr>
        </p:nvSpPr>
        <p:spPr>
          <a:xfrm>
            <a:off x="967960" y="3724998"/>
            <a:ext cx="527038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8" name="Text Placeholder 2">
            <a:extLst>
              <a:ext uri="{FF2B5EF4-FFF2-40B4-BE49-F238E27FC236}">
                <a16:creationId xmlns:a16="http://schemas.microsoft.com/office/drawing/2014/main" id="{54B561C0-E762-B1DF-A145-734BB98BB480}"/>
              </a:ext>
            </a:extLst>
          </p:cNvPr>
          <p:cNvSpPr>
            <a:spLocks noGrp="1"/>
          </p:cNvSpPr>
          <p:nvPr>
            <p:ph type="body" sz="quarter" idx="26" hasCustomPrompt="1"/>
          </p:nvPr>
        </p:nvSpPr>
        <p:spPr>
          <a:xfrm>
            <a:off x="980660" y="4080598"/>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9" name="Text Placeholder 2">
            <a:extLst>
              <a:ext uri="{FF2B5EF4-FFF2-40B4-BE49-F238E27FC236}">
                <a16:creationId xmlns:a16="http://schemas.microsoft.com/office/drawing/2014/main" id="{9FD77ACB-A050-C5ED-3846-9DD4258BB9C0}"/>
              </a:ext>
            </a:extLst>
          </p:cNvPr>
          <p:cNvSpPr>
            <a:spLocks noGrp="1"/>
          </p:cNvSpPr>
          <p:nvPr>
            <p:ph type="body" sz="quarter" idx="27" hasCustomPrompt="1"/>
          </p:nvPr>
        </p:nvSpPr>
        <p:spPr>
          <a:xfrm>
            <a:off x="980660" y="4410798"/>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30" name="Rectangle 29">
            <a:extLst>
              <a:ext uri="{FF2B5EF4-FFF2-40B4-BE49-F238E27FC236}">
                <a16:creationId xmlns:a16="http://schemas.microsoft.com/office/drawing/2014/main" id="{A2E265B9-B6E1-4F9D-4188-0DEB143CEAA7}"/>
              </a:ext>
            </a:extLst>
          </p:cNvPr>
          <p:cNvSpPr/>
          <p:nvPr userDrawn="1"/>
        </p:nvSpPr>
        <p:spPr>
          <a:xfrm>
            <a:off x="1032205" y="1554672"/>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ontserrat" pitchFamily="2" charset="77"/>
            </a:endParaRPr>
          </a:p>
        </p:txBody>
      </p:sp>
      <p:pic>
        <p:nvPicPr>
          <p:cNvPr id="3" name="Picture 2">
            <a:extLst>
              <a:ext uri="{FF2B5EF4-FFF2-40B4-BE49-F238E27FC236}">
                <a16:creationId xmlns:a16="http://schemas.microsoft.com/office/drawing/2014/main" id="{20467C53-0D23-9C00-187D-A26510F32FE3}"/>
              </a:ext>
            </a:extLst>
          </p:cNvPr>
          <p:cNvPicPr>
            <a:picLocks noChangeAspect="1"/>
          </p:cNvPicPr>
          <p:nvPr userDrawn="1"/>
        </p:nvPicPr>
        <p:blipFill>
          <a:blip r:embed="rId8"/>
          <a:stretch>
            <a:fillRect/>
          </a:stretch>
        </p:blipFill>
        <p:spPr>
          <a:xfrm>
            <a:off x="4024293" y="6015566"/>
            <a:ext cx="371032" cy="371032"/>
          </a:xfrm>
          <a:prstGeom prst="rect">
            <a:avLst/>
          </a:prstGeom>
        </p:spPr>
      </p:pic>
      <p:sp>
        <p:nvSpPr>
          <p:cNvPr id="32" name="TextBox 31">
            <a:extLst>
              <a:ext uri="{FF2B5EF4-FFF2-40B4-BE49-F238E27FC236}">
                <a16:creationId xmlns:a16="http://schemas.microsoft.com/office/drawing/2014/main" id="{B98985FE-EC86-5787-4A29-7104985EABF0}"/>
              </a:ext>
            </a:extLst>
          </p:cNvPr>
          <p:cNvSpPr txBox="1"/>
          <p:nvPr userDrawn="1"/>
        </p:nvSpPr>
        <p:spPr>
          <a:xfrm>
            <a:off x="4329785" y="6012773"/>
            <a:ext cx="1557650" cy="379078"/>
          </a:xfrm>
          <a:prstGeom prst="rect">
            <a:avLst/>
          </a:prstGeom>
          <a:noFill/>
        </p:spPr>
        <p:txBody>
          <a:bodyPr wrap="square" rtlCol="0">
            <a:spAutoFit/>
          </a:bodyPr>
          <a:lstStyle/>
          <a:p>
            <a:pPr>
              <a:lnSpc>
                <a:spcPct val="150000"/>
              </a:lnSpc>
            </a:pPr>
            <a:r>
              <a:rPr lang="en-US" sz="1400" b="0" i="0" dirty="0" err="1">
                <a:solidFill>
                  <a:schemeClr val="bg1"/>
                </a:solidFill>
                <a:latin typeface="Montserrat Light" pitchFamily="2" charset="77"/>
              </a:rPr>
              <a:t>ncdot_comm</a:t>
            </a:r>
            <a:endParaRPr lang="en-US" sz="1400" b="0" i="0" dirty="0">
              <a:solidFill>
                <a:schemeClr val="bg1"/>
              </a:solidFill>
              <a:latin typeface="Montserrat Light" pitchFamily="2" charset="77"/>
            </a:endParaRPr>
          </a:p>
        </p:txBody>
      </p:sp>
      <p:sp>
        <p:nvSpPr>
          <p:cNvPr id="34" name="TextBox 33">
            <a:extLst>
              <a:ext uri="{FF2B5EF4-FFF2-40B4-BE49-F238E27FC236}">
                <a16:creationId xmlns:a16="http://schemas.microsoft.com/office/drawing/2014/main" id="{1CD0A0AC-14E9-5498-E153-4E08B5D4C4A7}"/>
              </a:ext>
            </a:extLst>
          </p:cNvPr>
          <p:cNvSpPr txBox="1"/>
          <p:nvPr userDrawn="1"/>
        </p:nvSpPr>
        <p:spPr>
          <a:xfrm>
            <a:off x="4329784" y="5572246"/>
            <a:ext cx="2496275" cy="379078"/>
          </a:xfrm>
          <a:prstGeom prst="rect">
            <a:avLst/>
          </a:prstGeom>
          <a:noFill/>
        </p:spPr>
        <p:txBody>
          <a:bodyPr wrap="square" rtlCol="0">
            <a:spAutoFit/>
          </a:bodyPr>
          <a:lstStyle/>
          <a:p>
            <a:pPr>
              <a:lnSpc>
                <a:spcPct val="150000"/>
              </a:lnSpc>
            </a:pPr>
            <a:r>
              <a:rPr lang="en-US" sz="1400" b="0" i="0" dirty="0" err="1">
                <a:solidFill>
                  <a:schemeClr val="bg1"/>
                </a:solidFill>
                <a:latin typeface="Montserrat Light" pitchFamily="2" charset="77"/>
              </a:rPr>
              <a:t>NCDOTcommunications</a:t>
            </a:r>
            <a:endParaRPr lang="en-US" sz="1400" b="0" i="0" dirty="0">
              <a:solidFill>
                <a:schemeClr val="bg1"/>
              </a:solidFill>
              <a:latin typeface="Montserrat Light" pitchFamily="2" charset="77"/>
            </a:endParaRPr>
          </a:p>
        </p:txBody>
      </p:sp>
      <p:pic>
        <p:nvPicPr>
          <p:cNvPr id="5" name="Picture 4">
            <a:extLst>
              <a:ext uri="{FF2B5EF4-FFF2-40B4-BE49-F238E27FC236}">
                <a16:creationId xmlns:a16="http://schemas.microsoft.com/office/drawing/2014/main" id="{DFAA55E6-9FB9-14E0-E56C-12CE556385F8}"/>
              </a:ext>
            </a:extLst>
          </p:cNvPr>
          <p:cNvPicPr>
            <a:picLocks noChangeAspect="1"/>
          </p:cNvPicPr>
          <p:nvPr userDrawn="1"/>
        </p:nvPicPr>
        <p:blipFill>
          <a:blip r:embed="rId9"/>
          <a:stretch>
            <a:fillRect/>
          </a:stretch>
        </p:blipFill>
        <p:spPr>
          <a:xfrm>
            <a:off x="3955682" y="5551965"/>
            <a:ext cx="460808" cy="460808"/>
          </a:xfrm>
          <a:prstGeom prst="rect">
            <a:avLst/>
          </a:prstGeom>
        </p:spPr>
      </p:pic>
    </p:spTree>
    <p:extLst>
      <p:ext uri="{BB962C8B-B14F-4D97-AF65-F5344CB8AC3E}">
        <p14:creationId xmlns:p14="http://schemas.microsoft.com/office/powerpoint/2010/main" val="5947805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646264-0739-C8AC-DEDB-4BD95D9223D3}"/>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12" name="Rectangle 11">
            <a:extLst>
              <a:ext uri="{FF2B5EF4-FFF2-40B4-BE49-F238E27FC236}">
                <a16:creationId xmlns:a16="http://schemas.microsoft.com/office/drawing/2014/main" id="{5C63CEC2-73F1-E249-9932-47009EB79E84}"/>
              </a:ext>
            </a:extLst>
          </p:cNvPr>
          <p:cNvSpPr/>
          <p:nvPr userDrawn="1"/>
        </p:nvSpPr>
        <p:spPr>
          <a:xfrm>
            <a:off x="4998720" y="3732704"/>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ontserrat" pitchFamily="2" charset="77"/>
            </a:endParaRPr>
          </a:p>
        </p:txBody>
      </p:sp>
      <p:sp>
        <p:nvSpPr>
          <p:cNvPr id="4" name="TextBox 3">
            <a:extLst>
              <a:ext uri="{FF2B5EF4-FFF2-40B4-BE49-F238E27FC236}">
                <a16:creationId xmlns:a16="http://schemas.microsoft.com/office/drawing/2014/main" id="{9BB465C8-35EB-544D-B744-7871A6117FA2}"/>
              </a:ext>
            </a:extLst>
          </p:cNvPr>
          <p:cNvSpPr txBox="1"/>
          <p:nvPr/>
        </p:nvSpPr>
        <p:spPr>
          <a:xfrm>
            <a:off x="2" y="2825210"/>
            <a:ext cx="12191999" cy="861774"/>
          </a:xfrm>
          <a:prstGeom prst="rect">
            <a:avLst/>
          </a:prstGeom>
          <a:noFill/>
        </p:spPr>
        <p:txBody>
          <a:bodyPr wrap="square" rtlCol="0" anchor="t">
            <a:noAutofit/>
          </a:bodyPr>
          <a:lstStyle/>
          <a:p>
            <a:pPr algn="ctr"/>
            <a:r>
              <a:rPr lang="en-US" sz="3800" b="1" i="0" dirty="0">
                <a:solidFill>
                  <a:schemeClr val="bg1"/>
                </a:solidFill>
                <a:latin typeface="Montserrat" pitchFamily="2" charset="77"/>
              </a:rPr>
              <a:t>Thank you!</a:t>
            </a:r>
          </a:p>
        </p:txBody>
      </p:sp>
    </p:spTree>
    <p:extLst>
      <p:ext uri="{BB962C8B-B14F-4D97-AF65-F5344CB8AC3E}">
        <p14:creationId xmlns:p14="http://schemas.microsoft.com/office/powerpoint/2010/main" val="29102092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Sec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191D083-BEF8-FE6B-186B-B59324D927B5}"/>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pic>
        <p:nvPicPr>
          <p:cNvPr id="9" name="Picture 8">
            <a:extLst>
              <a:ext uri="{FF2B5EF4-FFF2-40B4-BE49-F238E27FC236}">
                <a16:creationId xmlns:a16="http://schemas.microsoft.com/office/drawing/2014/main" id="{6453E11F-8A72-62E0-F813-550BF4ADEE98}"/>
              </a:ext>
            </a:extLst>
          </p:cNvPr>
          <p:cNvPicPr>
            <a:picLocks noChangeAspect="1"/>
          </p:cNvPicPr>
          <p:nvPr userDrawn="1"/>
        </p:nvPicPr>
        <p:blipFill>
          <a:blip r:embed="rId3"/>
          <a:stretch>
            <a:fillRect/>
          </a:stretch>
        </p:blipFill>
        <p:spPr>
          <a:xfrm>
            <a:off x="3808472" y="1141472"/>
            <a:ext cx="4575057" cy="4575057"/>
          </a:xfrm>
          <a:prstGeom prst="rect">
            <a:avLst/>
          </a:prstGeom>
        </p:spPr>
      </p:pic>
    </p:spTree>
    <p:extLst>
      <p:ext uri="{BB962C8B-B14F-4D97-AF65-F5344CB8AC3E}">
        <p14:creationId xmlns:p14="http://schemas.microsoft.com/office/powerpoint/2010/main" val="29285177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mp; 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95959"/>
                </a:solidFill>
                <a:latin typeface="Arial"/>
                <a:cs typeface="Arial"/>
              </a:defRPr>
            </a:lvl1pPr>
          </a:lstStyle>
          <a:p>
            <a:r>
              <a:rPr lang="en-US"/>
              <a:t>Click to edit Master title style</a:t>
            </a:r>
          </a:p>
        </p:txBody>
      </p:sp>
      <p:sp>
        <p:nvSpPr>
          <p:cNvPr id="5" name="Text Placeholder 4"/>
          <p:cNvSpPr>
            <a:spLocks noGrp="1"/>
          </p:cNvSpPr>
          <p:nvPr>
            <p:ph type="body" sz="quarter" idx="11"/>
          </p:nvPr>
        </p:nvSpPr>
        <p:spPr>
          <a:xfrm>
            <a:off x="609600" y="1733551"/>
            <a:ext cx="10972800" cy="45243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12" hasCustomPrompt="1"/>
          </p:nvPr>
        </p:nvSpPr>
        <p:spPr>
          <a:xfrm>
            <a:off x="6451601" y="88900"/>
            <a:ext cx="5130800" cy="273050"/>
          </a:xfrm>
        </p:spPr>
        <p:txBody>
          <a:bodyPr/>
          <a:lstStyle>
            <a:lvl1pPr marL="0" indent="0" algn="r">
              <a:buNone/>
              <a:defRPr sz="1400">
                <a:solidFill>
                  <a:schemeClr val="bg1"/>
                </a:solidFill>
              </a:defRPr>
            </a:lvl1pPr>
          </a:lstStyle>
          <a:p>
            <a:pPr lvl="0"/>
            <a:r>
              <a:rPr lang="en-US"/>
              <a:t>Click to edit presentation title</a:t>
            </a:r>
          </a:p>
        </p:txBody>
      </p:sp>
      <p:sp>
        <p:nvSpPr>
          <p:cNvPr id="6" name="Slide Number Placeholder 5"/>
          <p:cNvSpPr>
            <a:spLocks noGrp="1"/>
          </p:cNvSpPr>
          <p:nvPr>
            <p:ph type="sldNum" sz="quarter" idx="13"/>
          </p:nvPr>
        </p:nvSpPr>
        <p:spPr/>
        <p:txBody>
          <a:bodyPr/>
          <a:lstStyle>
            <a:lvl1pPr>
              <a:defRPr/>
            </a:lvl1pPr>
          </a:lstStyle>
          <a:p>
            <a:pPr>
              <a:defRPr/>
            </a:pPr>
            <a:fld id="{3C2E06F5-03C5-4BA5-AE80-2E98A827F366}" type="slidenum">
              <a:rPr lang="en-US" altLang="en-US"/>
              <a:pPr>
                <a:defRPr/>
              </a:pPr>
              <a:t>‹#›</a:t>
            </a:fld>
            <a:endParaRPr lang="en-US" altLang="en-US"/>
          </a:p>
        </p:txBody>
      </p:sp>
    </p:spTree>
    <p:extLst>
      <p:ext uri="{BB962C8B-B14F-4D97-AF65-F5344CB8AC3E}">
        <p14:creationId xmlns:p14="http://schemas.microsoft.com/office/powerpoint/2010/main" val="39137038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 One Lin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54595E-6BD6-8BBE-8BE2-36698E84DF0A}"/>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3" y="2159627"/>
            <a:ext cx="10982679" cy="1655762"/>
          </a:xfrm>
          <a:prstGeom prst="rect">
            <a:avLst/>
          </a:prstGeom>
        </p:spPr>
        <p:txBody>
          <a:bodyPr anchor="b">
            <a:noAutofit/>
          </a:bodyPr>
          <a:lstStyle>
            <a:lvl1pPr algn="l">
              <a:defRPr sz="3800" b="1" i="0">
                <a:solidFill>
                  <a:schemeClr val="bg1"/>
                </a:solidFill>
                <a:latin typeface="Montserrat" pitchFamily="2" charset="77"/>
              </a:defRPr>
            </a:lvl1pPr>
          </a:lstStyle>
          <a:p>
            <a:r>
              <a:rPr lang="en-US" dirty="0"/>
              <a:t>Presentation Title 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82679" cy="717525"/>
          </a:xfrm>
        </p:spPr>
        <p:txBody>
          <a:bodyPr>
            <a:noAutofit/>
          </a:bodyPr>
          <a:lstStyle>
            <a:lvl1pPr marL="0" indent="0" algn="l">
              <a:buNone/>
              <a:defRPr sz="2100" b="0" i="0">
                <a:solidFill>
                  <a:schemeClr val="bg1"/>
                </a:solidFill>
                <a:latin typeface="Montserrat Medium" pitchFamily="2"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or Presenter’s Name</a:t>
            </a:r>
          </a:p>
        </p:txBody>
      </p:sp>
      <p:pic>
        <p:nvPicPr>
          <p:cNvPr id="9" name="Picture 8">
            <a:extLst>
              <a:ext uri="{FF2B5EF4-FFF2-40B4-BE49-F238E27FC236}">
                <a16:creationId xmlns:a16="http://schemas.microsoft.com/office/drawing/2014/main" id="{4B81E5E7-CF95-0F41-AD31-CB3238F92F2D}"/>
              </a:ext>
            </a:extLst>
          </p:cNvPr>
          <p:cNvPicPr>
            <a:picLocks noChangeAspect="1"/>
          </p:cNvPicPr>
          <p:nvPr userDrawn="1"/>
        </p:nvPicPr>
        <p:blipFill>
          <a:blip r:embed="rId3"/>
          <a:srcRect/>
          <a:stretch/>
        </p:blipFill>
        <p:spPr>
          <a:xfrm>
            <a:off x="565347" y="926860"/>
            <a:ext cx="3316974" cy="782657"/>
          </a:xfrm>
          <a:prstGeom prst="rect">
            <a:avLst/>
          </a:prstGeom>
        </p:spPr>
      </p:pic>
      <p:sp>
        <p:nvSpPr>
          <p:cNvPr id="6" name="Text Placeholder 5">
            <a:extLst>
              <a:ext uri="{FF2B5EF4-FFF2-40B4-BE49-F238E27FC236}">
                <a16:creationId xmlns:a16="http://schemas.microsoft.com/office/drawing/2014/main" id="{AD37EE8E-F308-4E1D-CF82-6A6553155209}"/>
              </a:ext>
            </a:extLst>
          </p:cNvPr>
          <p:cNvSpPr>
            <a:spLocks noGrp="1"/>
          </p:cNvSpPr>
          <p:nvPr>
            <p:ph type="body" sz="quarter" idx="10" hasCustomPrompt="1"/>
          </p:nvPr>
        </p:nvSpPr>
        <p:spPr>
          <a:xfrm>
            <a:off x="546714" y="4726174"/>
            <a:ext cx="10982678" cy="345553"/>
          </a:xfrm>
        </p:spPr>
        <p:txBody>
          <a:bodyPr/>
          <a:lstStyle>
            <a:lvl1pPr marL="0" indent="0">
              <a:buNone/>
              <a:defRPr sz="1800">
                <a:solidFill>
                  <a:schemeClr val="bg1"/>
                </a:solidFill>
              </a:defRPr>
            </a:lvl1pPr>
          </a:lstStyle>
          <a:p>
            <a:pPr lvl="0"/>
            <a:r>
              <a:rPr lang="en-US" dirty="0"/>
              <a:t>Date goes here</a:t>
            </a:r>
          </a:p>
        </p:txBody>
      </p:sp>
      <p:sp>
        <p:nvSpPr>
          <p:cNvPr id="16" name="Subtitle 2">
            <a:extLst>
              <a:ext uri="{FF2B5EF4-FFF2-40B4-BE49-F238E27FC236}">
                <a16:creationId xmlns:a16="http://schemas.microsoft.com/office/drawing/2014/main" id="{330875CF-4B5F-14FE-E8BD-5B014D79578E}"/>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dirty="0">
                <a:solidFill>
                  <a:schemeClr val="bg1"/>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dirty="0">
              <a:solidFill>
                <a:schemeClr val="bg1"/>
              </a:solidFill>
              <a:latin typeface="Montserrat Light" pitchFamily="2" charset="77"/>
            </a:endParaRPr>
          </a:p>
        </p:txBody>
      </p:sp>
    </p:spTree>
    <p:extLst>
      <p:ext uri="{BB962C8B-B14F-4D97-AF65-F5344CB8AC3E}">
        <p14:creationId xmlns:p14="http://schemas.microsoft.com/office/powerpoint/2010/main" val="36173850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Slide – One Line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3" y="2159627"/>
            <a:ext cx="10982679" cy="1655762"/>
          </a:xfrm>
          <a:prstGeom prst="rect">
            <a:avLst/>
          </a:prstGeom>
        </p:spPr>
        <p:txBody>
          <a:bodyPr anchor="b">
            <a:noAutofit/>
          </a:bodyPr>
          <a:lstStyle>
            <a:lvl1pPr algn="l">
              <a:defRPr sz="3800" b="1" i="0">
                <a:solidFill>
                  <a:schemeClr val="tx1"/>
                </a:solidFill>
                <a:latin typeface="Montserrat" pitchFamily="2" charset="77"/>
              </a:defRPr>
            </a:lvl1pPr>
          </a:lstStyle>
          <a:p>
            <a:r>
              <a:rPr lang="en-US" dirty="0"/>
              <a:t>Presentation Title 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82679" cy="717525"/>
          </a:xfrm>
        </p:spPr>
        <p:txBody>
          <a:bodyPr>
            <a:noAutofit/>
          </a:bodyPr>
          <a:lstStyle>
            <a:lvl1pPr marL="0" indent="0" algn="l">
              <a:buNone/>
              <a:defRPr sz="1800" b="0" i="0">
                <a:solidFill>
                  <a:schemeClr val="tx1"/>
                </a:solidFill>
                <a:latin typeface="Montserrat Medium" panose="000006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or Presenter’s Name</a:t>
            </a:r>
          </a:p>
        </p:txBody>
      </p:sp>
      <p:pic>
        <p:nvPicPr>
          <p:cNvPr id="9" name="Picture 8">
            <a:extLst>
              <a:ext uri="{FF2B5EF4-FFF2-40B4-BE49-F238E27FC236}">
                <a16:creationId xmlns:a16="http://schemas.microsoft.com/office/drawing/2014/main" id="{4B81E5E7-CF95-0F41-AD31-CB3238F92F2D}"/>
              </a:ext>
            </a:extLst>
          </p:cNvPr>
          <p:cNvPicPr>
            <a:picLocks noChangeAspect="1"/>
          </p:cNvPicPr>
          <p:nvPr userDrawn="1"/>
        </p:nvPicPr>
        <p:blipFill>
          <a:blip r:embed="rId2"/>
          <a:srcRect/>
          <a:stretch/>
        </p:blipFill>
        <p:spPr>
          <a:xfrm>
            <a:off x="565347" y="926860"/>
            <a:ext cx="3316974" cy="782656"/>
          </a:xfrm>
          <a:prstGeom prst="rect">
            <a:avLst/>
          </a:prstGeom>
        </p:spPr>
      </p:pic>
      <p:sp>
        <p:nvSpPr>
          <p:cNvPr id="6" name="Text Placeholder 5">
            <a:extLst>
              <a:ext uri="{FF2B5EF4-FFF2-40B4-BE49-F238E27FC236}">
                <a16:creationId xmlns:a16="http://schemas.microsoft.com/office/drawing/2014/main" id="{AD37EE8E-F308-4E1D-CF82-6A6553155209}"/>
              </a:ext>
            </a:extLst>
          </p:cNvPr>
          <p:cNvSpPr>
            <a:spLocks noGrp="1"/>
          </p:cNvSpPr>
          <p:nvPr>
            <p:ph type="body" sz="quarter" idx="10" hasCustomPrompt="1"/>
          </p:nvPr>
        </p:nvSpPr>
        <p:spPr>
          <a:xfrm>
            <a:off x="546714" y="4726174"/>
            <a:ext cx="10982678" cy="345553"/>
          </a:xfrm>
        </p:spPr>
        <p:txBody>
          <a:bodyPr/>
          <a:lstStyle>
            <a:lvl1pPr marL="0" indent="0">
              <a:buNone/>
              <a:defRPr sz="1800">
                <a:solidFill>
                  <a:schemeClr val="tx1"/>
                </a:solidFill>
              </a:defRPr>
            </a:lvl1pPr>
          </a:lstStyle>
          <a:p>
            <a:pPr lvl="0"/>
            <a:r>
              <a:rPr lang="en-US" dirty="0"/>
              <a:t>Date goes here</a:t>
            </a:r>
          </a:p>
        </p:txBody>
      </p:sp>
      <p:sp>
        <p:nvSpPr>
          <p:cNvPr id="14" name="Subtitle 2">
            <a:extLst>
              <a:ext uri="{FF2B5EF4-FFF2-40B4-BE49-F238E27FC236}">
                <a16:creationId xmlns:a16="http://schemas.microsoft.com/office/drawing/2014/main" id="{DE92893C-2F36-1C11-3023-1DBF9FA8CB1F}"/>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dirty="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dirty="0">
              <a:solidFill>
                <a:srgbClr val="718594"/>
              </a:solidFill>
              <a:latin typeface="Montserrat Light" pitchFamily="2" charset="77"/>
            </a:endParaRPr>
          </a:p>
        </p:txBody>
      </p:sp>
    </p:spTree>
    <p:extLst>
      <p:ext uri="{BB962C8B-B14F-4D97-AF65-F5344CB8AC3E}">
        <p14:creationId xmlns:p14="http://schemas.microsoft.com/office/powerpoint/2010/main" val="9316055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Slide – Two Lines (printer friend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552BCCA-E759-6960-62AC-4B6D8665B24A}"/>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2" y="2159627"/>
            <a:ext cx="10992619" cy="1655762"/>
          </a:xfrm>
          <a:prstGeom prst="rect">
            <a:avLst/>
          </a:prstGeom>
        </p:spPr>
        <p:txBody>
          <a:bodyPr anchor="b">
            <a:noAutofit/>
          </a:bodyPr>
          <a:lstStyle>
            <a:lvl1pPr algn="l">
              <a:defRPr sz="3800" b="1" i="0">
                <a:solidFill>
                  <a:schemeClr val="bg1"/>
                </a:solidFill>
                <a:latin typeface="Montserrat" pitchFamily="2" charset="77"/>
              </a:defRPr>
            </a:lvl1pPr>
          </a:lstStyle>
          <a:p>
            <a:r>
              <a:rPr lang="en-US" dirty="0"/>
              <a:t>Presentation Title</a:t>
            </a:r>
            <a:br>
              <a:rPr lang="en-US" dirty="0"/>
            </a:br>
            <a:r>
              <a:rPr lang="en-US" dirty="0"/>
              <a:t>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92617" cy="717525"/>
          </a:xfrm>
        </p:spPr>
        <p:txBody>
          <a:bodyPr>
            <a:noAutofit/>
          </a:bodyPr>
          <a:lstStyle>
            <a:lvl1pPr marL="0" indent="0" algn="l">
              <a:buNone/>
              <a:defRPr sz="1800" b="0" i="0">
                <a:solidFill>
                  <a:schemeClr val="bg1"/>
                </a:solidFill>
                <a:latin typeface="Montserrat Medium" panose="000006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or Presenter’s Name</a:t>
            </a:r>
          </a:p>
        </p:txBody>
      </p:sp>
      <p:sp>
        <p:nvSpPr>
          <p:cNvPr id="13" name="Text Placeholder 5">
            <a:extLst>
              <a:ext uri="{FF2B5EF4-FFF2-40B4-BE49-F238E27FC236}">
                <a16:creationId xmlns:a16="http://schemas.microsoft.com/office/drawing/2014/main" id="{6618D751-5473-6440-9CF8-FC835E9BB732}"/>
              </a:ext>
            </a:extLst>
          </p:cNvPr>
          <p:cNvSpPr>
            <a:spLocks noGrp="1"/>
          </p:cNvSpPr>
          <p:nvPr>
            <p:ph type="body" sz="quarter" idx="10" hasCustomPrompt="1"/>
          </p:nvPr>
        </p:nvSpPr>
        <p:spPr>
          <a:xfrm>
            <a:off x="544363" y="4726174"/>
            <a:ext cx="10994967" cy="345553"/>
          </a:xfrm>
        </p:spPr>
        <p:txBody>
          <a:bodyPr/>
          <a:lstStyle>
            <a:lvl1pPr marL="0" indent="0">
              <a:buNone/>
              <a:defRPr sz="1800">
                <a:solidFill>
                  <a:schemeClr val="bg1"/>
                </a:solidFill>
              </a:defRPr>
            </a:lvl1pPr>
          </a:lstStyle>
          <a:p>
            <a:pPr lvl="0"/>
            <a:r>
              <a:rPr lang="en-US" dirty="0"/>
              <a:t>Date goes here</a:t>
            </a:r>
          </a:p>
        </p:txBody>
      </p:sp>
      <p:sp>
        <p:nvSpPr>
          <p:cNvPr id="7" name="Subtitle 2">
            <a:extLst>
              <a:ext uri="{FF2B5EF4-FFF2-40B4-BE49-F238E27FC236}">
                <a16:creationId xmlns:a16="http://schemas.microsoft.com/office/drawing/2014/main" id="{4271D422-B0BF-9539-653A-B240AC3FD5F4}"/>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dirty="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dirty="0">
              <a:solidFill>
                <a:srgbClr val="718594"/>
              </a:solidFill>
              <a:latin typeface="Montserrat Light" pitchFamily="2" charset="77"/>
            </a:endParaRPr>
          </a:p>
        </p:txBody>
      </p:sp>
      <p:pic>
        <p:nvPicPr>
          <p:cNvPr id="10" name="Picture 9">
            <a:extLst>
              <a:ext uri="{FF2B5EF4-FFF2-40B4-BE49-F238E27FC236}">
                <a16:creationId xmlns:a16="http://schemas.microsoft.com/office/drawing/2014/main" id="{1143BF89-05CE-6071-820B-028E767D6ADA}"/>
              </a:ext>
            </a:extLst>
          </p:cNvPr>
          <p:cNvPicPr>
            <a:picLocks noChangeAspect="1"/>
          </p:cNvPicPr>
          <p:nvPr userDrawn="1"/>
        </p:nvPicPr>
        <p:blipFill>
          <a:blip r:embed="rId3"/>
          <a:srcRect/>
          <a:stretch/>
        </p:blipFill>
        <p:spPr>
          <a:xfrm>
            <a:off x="565347" y="926860"/>
            <a:ext cx="3316974" cy="782657"/>
          </a:xfrm>
          <a:prstGeom prst="rect">
            <a:avLst/>
          </a:prstGeom>
        </p:spPr>
      </p:pic>
    </p:spTree>
    <p:extLst>
      <p:ext uri="{BB962C8B-B14F-4D97-AF65-F5344CB8AC3E}">
        <p14:creationId xmlns:p14="http://schemas.microsoft.com/office/powerpoint/2010/main" val="32493493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 Two Lines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2" y="2159627"/>
            <a:ext cx="10992619" cy="1655762"/>
          </a:xfrm>
          <a:prstGeom prst="rect">
            <a:avLst/>
          </a:prstGeom>
        </p:spPr>
        <p:txBody>
          <a:bodyPr anchor="b">
            <a:noAutofit/>
          </a:bodyPr>
          <a:lstStyle>
            <a:lvl1pPr algn="l">
              <a:defRPr sz="3800" b="1" i="0">
                <a:solidFill>
                  <a:schemeClr val="tx1"/>
                </a:solidFill>
                <a:latin typeface="Montserrat" pitchFamily="2" charset="77"/>
              </a:defRPr>
            </a:lvl1pPr>
          </a:lstStyle>
          <a:p>
            <a:r>
              <a:rPr lang="en-US" dirty="0"/>
              <a:t>Presentation Title</a:t>
            </a:r>
            <a:br>
              <a:rPr lang="en-US" dirty="0"/>
            </a:br>
            <a:r>
              <a:rPr lang="en-US" dirty="0"/>
              <a:t>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92617" cy="717525"/>
          </a:xfrm>
        </p:spPr>
        <p:txBody>
          <a:bodyPr>
            <a:noAutofit/>
          </a:bodyPr>
          <a:lstStyle>
            <a:lvl1pPr marL="0" indent="0" algn="l">
              <a:buNone/>
              <a:defRPr sz="1800" b="0" i="0">
                <a:solidFill>
                  <a:schemeClr val="tx1"/>
                </a:solidFill>
                <a:latin typeface="Montserrat Medium" panose="000006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 or Presenter’s Name</a:t>
            </a:r>
          </a:p>
        </p:txBody>
      </p:sp>
      <p:pic>
        <p:nvPicPr>
          <p:cNvPr id="9" name="Picture 8">
            <a:extLst>
              <a:ext uri="{FF2B5EF4-FFF2-40B4-BE49-F238E27FC236}">
                <a16:creationId xmlns:a16="http://schemas.microsoft.com/office/drawing/2014/main" id="{4B547F18-5F70-B345-8B33-DEEA8B81924D}"/>
              </a:ext>
            </a:extLst>
          </p:cNvPr>
          <p:cNvPicPr>
            <a:picLocks noChangeAspect="1"/>
          </p:cNvPicPr>
          <p:nvPr userDrawn="1"/>
        </p:nvPicPr>
        <p:blipFill>
          <a:blip r:embed="rId2"/>
          <a:srcRect/>
          <a:stretch/>
        </p:blipFill>
        <p:spPr>
          <a:xfrm>
            <a:off x="565347" y="926860"/>
            <a:ext cx="3316974" cy="782656"/>
          </a:xfrm>
          <a:prstGeom prst="rect">
            <a:avLst/>
          </a:prstGeom>
        </p:spPr>
      </p:pic>
      <p:sp>
        <p:nvSpPr>
          <p:cNvPr id="13" name="Text Placeholder 5">
            <a:extLst>
              <a:ext uri="{FF2B5EF4-FFF2-40B4-BE49-F238E27FC236}">
                <a16:creationId xmlns:a16="http://schemas.microsoft.com/office/drawing/2014/main" id="{6618D751-5473-6440-9CF8-FC835E9BB732}"/>
              </a:ext>
            </a:extLst>
          </p:cNvPr>
          <p:cNvSpPr>
            <a:spLocks noGrp="1"/>
          </p:cNvSpPr>
          <p:nvPr>
            <p:ph type="body" sz="quarter" idx="10" hasCustomPrompt="1"/>
          </p:nvPr>
        </p:nvSpPr>
        <p:spPr>
          <a:xfrm>
            <a:off x="544363" y="4726174"/>
            <a:ext cx="10994967" cy="345553"/>
          </a:xfrm>
        </p:spPr>
        <p:txBody>
          <a:bodyPr/>
          <a:lstStyle>
            <a:lvl1pPr marL="0" indent="0">
              <a:buNone/>
              <a:defRPr sz="1800">
                <a:solidFill>
                  <a:schemeClr val="tx1"/>
                </a:solidFill>
              </a:defRPr>
            </a:lvl1pPr>
          </a:lstStyle>
          <a:p>
            <a:pPr lvl="0"/>
            <a:r>
              <a:rPr lang="en-US" dirty="0"/>
              <a:t>Date goes here</a:t>
            </a:r>
          </a:p>
        </p:txBody>
      </p:sp>
      <p:sp>
        <p:nvSpPr>
          <p:cNvPr id="7" name="Subtitle 2">
            <a:extLst>
              <a:ext uri="{FF2B5EF4-FFF2-40B4-BE49-F238E27FC236}">
                <a16:creationId xmlns:a16="http://schemas.microsoft.com/office/drawing/2014/main" id="{4271D422-B0BF-9539-653A-B240AC3FD5F4}"/>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dirty="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dirty="0">
              <a:solidFill>
                <a:srgbClr val="718594"/>
              </a:solidFill>
              <a:latin typeface="Montserrat Light" pitchFamily="2" charset="77"/>
            </a:endParaRPr>
          </a:p>
        </p:txBody>
      </p:sp>
    </p:spTree>
    <p:extLst>
      <p:ext uri="{BB962C8B-B14F-4D97-AF65-F5344CB8AC3E}">
        <p14:creationId xmlns:p14="http://schemas.microsoft.com/office/powerpoint/2010/main" val="33427292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FE23750-7BA8-A006-0B93-3CBFEDAE9D3F}"/>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0" y="1848342"/>
            <a:ext cx="12192000" cy="1655762"/>
          </a:xfrm>
          <a:prstGeom prst="rect">
            <a:avLst/>
          </a:prstGeom>
        </p:spPr>
        <p:txBody>
          <a:bodyPr anchor="b">
            <a:noAutofit/>
          </a:bodyPr>
          <a:lstStyle>
            <a:lvl1pPr algn="ctr">
              <a:defRPr sz="3800" b="1" i="0">
                <a:solidFill>
                  <a:schemeClr val="bg1"/>
                </a:solidFill>
                <a:latin typeface="Montserrat" pitchFamily="2" charset="77"/>
              </a:defRPr>
            </a:lvl1pPr>
          </a:lstStyle>
          <a:p>
            <a:r>
              <a:rPr lang="en-US" dirty="0"/>
              <a:t>Section Slide</a:t>
            </a:r>
          </a:p>
        </p:txBody>
      </p:sp>
      <p:sp>
        <p:nvSpPr>
          <p:cNvPr id="3" name="Rectangle 2">
            <a:extLst>
              <a:ext uri="{FF2B5EF4-FFF2-40B4-BE49-F238E27FC236}">
                <a16:creationId xmlns:a16="http://schemas.microsoft.com/office/drawing/2014/main" id="{69700245-4C4B-C242-A1CA-8F1FB3C0412A}"/>
              </a:ext>
            </a:extLst>
          </p:cNvPr>
          <p:cNvSpPr/>
          <p:nvPr userDrawn="1"/>
        </p:nvSpPr>
        <p:spPr>
          <a:xfrm>
            <a:off x="4998720" y="3732704"/>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ontserrat" pitchFamily="2" charset="77"/>
            </a:endParaRPr>
          </a:p>
        </p:txBody>
      </p:sp>
      <p:pic>
        <p:nvPicPr>
          <p:cNvPr id="6" name="Picture 5">
            <a:extLst>
              <a:ext uri="{FF2B5EF4-FFF2-40B4-BE49-F238E27FC236}">
                <a16:creationId xmlns:a16="http://schemas.microsoft.com/office/drawing/2014/main" id="{B580557E-8CEF-3ADE-D695-6302B6A120B5}"/>
              </a:ext>
            </a:extLst>
          </p:cNvPr>
          <p:cNvPicPr>
            <a:picLocks noChangeAspect="1"/>
          </p:cNvPicPr>
          <p:nvPr userDrawn="1"/>
        </p:nvPicPr>
        <p:blipFill>
          <a:blip r:embed="rId3"/>
          <a:stretch>
            <a:fillRect/>
          </a:stretch>
        </p:blipFill>
        <p:spPr>
          <a:xfrm>
            <a:off x="542503" y="288475"/>
            <a:ext cx="1143000" cy="203200"/>
          </a:xfrm>
          <a:prstGeom prst="rect">
            <a:avLst/>
          </a:prstGeom>
        </p:spPr>
      </p:pic>
      <p:sp>
        <p:nvSpPr>
          <p:cNvPr id="8" name="Text Placeholder 7">
            <a:extLst>
              <a:ext uri="{FF2B5EF4-FFF2-40B4-BE49-F238E27FC236}">
                <a16:creationId xmlns:a16="http://schemas.microsoft.com/office/drawing/2014/main" id="{F17026EA-A8DE-5F01-3277-AB62F6FCEF7C}"/>
              </a:ext>
            </a:extLst>
          </p:cNvPr>
          <p:cNvSpPr>
            <a:spLocks noGrp="1"/>
          </p:cNvSpPr>
          <p:nvPr>
            <p:ph type="body" sz="quarter" idx="10" hasCustomPrompt="1"/>
          </p:nvPr>
        </p:nvSpPr>
        <p:spPr>
          <a:xfrm>
            <a:off x="2902689" y="216782"/>
            <a:ext cx="8785728" cy="661988"/>
          </a:xfrm>
        </p:spPr>
        <p:txBody>
          <a:bodyPr/>
          <a:lstStyle>
            <a:lvl1pPr marL="0" indent="0" algn="r">
              <a:buNone/>
              <a:defRPr sz="1800">
                <a:solidFill>
                  <a:schemeClr val="bg1"/>
                </a:solidFill>
              </a:defRPr>
            </a:lvl1pPr>
          </a:lstStyle>
          <a:p>
            <a:pPr lvl="0"/>
            <a:r>
              <a:rPr lang="en-US" dirty="0"/>
              <a:t>Presentation Title</a:t>
            </a:r>
          </a:p>
        </p:txBody>
      </p:sp>
      <p:sp>
        <p:nvSpPr>
          <p:cNvPr id="10" name="Slide Number Placeholder 4">
            <a:extLst>
              <a:ext uri="{FF2B5EF4-FFF2-40B4-BE49-F238E27FC236}">
                <a16:creationId xmlns:a16="http://schemas.microsoft.com/office/drawing/2014/main" id="{CF7DD720-02A4-21FD-EAF9-682E76516883}"/>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bg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3520008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Section Slide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0" y="1848342"/>
            <a:ext cx="12192000" cy="1655762"/>
          </a:xfrm>
          <a:prstGeom prst="rect">
            <a:avLst/>
          </a:prstGeom>
        </p:spPr>
        <p:txBody>
          <a:bodyPr anchor="b">
            <a:noAutofit/>
          </a:bodyPr>
          <a:lstStyle>
            <a:lvl1pPr algn="ctr">
              <a:defRPr sz="3800" b="1" i="0">
                <a:solidFill>
                  <a:schemeClr val="tx1"/>
                </a:solidFill>
                <a:latin typeface="Montserrat" pitchFamily="2" charset="77"/>
              </a:defRPr>
            </a:lvl1pPr>
          </a:lstStyle>
          <a:p>
            <a:r>
              <a:rPr lang="en-US" dirty="0"/>
              <a:t>Section Slide</a:t>
            </a:r>
          </a:p>
        </p:txBody>
      </p:sp>
      <p:sp>
        <p:nvSpPr>
          <p:cNvPr id="3" name="Rectangle 2">
            <a:extLst>
              <a:ext uri="{FF2B5EF4-FFF2-40B4-BE49-F238E27FC236}">
                <a16:creationId xmlns:a16="http://schemas.microsoft.com/office/drawing/2014/main" id="{69700245-4C4B-C242-A1CA-8F1FB3C0412A}"/>
              </a:ext>
            </a:extLst>
          </p:cNvPr>
          <p:cNvSpPr/>
          <p:nvPr userDrawn="1"/>
        </p:nvSpPr>
        <p:spPr>
          <a:xfrm>
            <a:off x="4998720" y="3732704"/>
            <a:ext cx="2194560" cy="1077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ontserrat" pitchFamily="2" charset="77"/>
            </a:endParaRPr>
          </a:p>
        </p:txBody>
      </p:sp>
      <p:pic>
        <p:nvPicPr>
          <p:cNvPr id="9" name="Picture 8">
            <a:extLst>
              <a:ext uri="{FF2B5EF4-FFF2-40B4-BE49-F238E27FC236}">
                <a16:creationId xmlns:a16="http://schemas.microsoft.com/office/drawing/2014/main" id="{FF944D7A-74C1-9C4C-9D39-8A1738F55B6F}"/>
              </a:ext>
            </a:extLst>
          </p:cNvPr>
          <p:cNvPicPr>
            <a:picLocks noChangeAspect="1"/>
          </p:cNvPicPr>
          <p:nvPr userDrawn="1"/>
        </p:nvPicPr>
        <p:blipFill rotWithShape="1">
          <a:blip r:embed="rId2"/>
          <a:srcRect t="26952" b="55511"/>
          <a:stretch/>
        </p:blipFill>
        <p:spPr>
          <a:xfrm>
            <a:off x="0" y="5655301"/>
            <a:ext cx="12192000" cy="1202699"/>
          </a:xfrm>
          <a:prstGeom prst="rect">
            <a:avLst/>
          </a:prstGeom>
        </p:spPr>
      </p:pic>
      <p:sp>
        <p:nvSpPr>
          <p:cNvPr id="6" name="Text Placeholder 7">
            <a:extLst>
              <a:ext uri="{FF2B5EF4-FFF2-40B4-BE49-F238E27FC236}">
                <a16:creationId xmlns:a16="http://schemas.microsoft.com/office/drawing/2014/main" id="{26401008-10D7-9E1B-D5C4-CF878CC234C1}"/>
              </a:ext>
            </a:extLst>
          </p:cNvPr>
          <p:cNvSpPr>
            <a:spLocks noGrp="1"/>
          </p:cNvSpPr>
          <p:nvPr>
            <p:ph type="body" sz="quarter" idx="10"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4" name="Picture 3">
            <a:extLst>
              <a:ext uri="{FF2B5EF4-FFF2-40B4-BE49-F238E27FC236}">
                <a16:creationId xmlns:a16="http://schemas.microsoft.com/office/drawing/2014/main" id="{6F6D40DB-FC73-12DC-D512-79925C52D804}"/>
              </a:ext>
            </a:extLst>
          </p:cNvPr>
          <p:cNvPicPr>
            <a:picLocks noChangeAspect="1"/>
          </p:cNvPicPr>
          <p:nvPr userDrawn="1"/>
        </p:nvPicPr>
        <p:blipFill>
          <a:blip r:embed="rId3"/>
          <a:stretch>
            <a:fillRect/>
          </a:stretch>
        </p:blipFill>
        <p:spPr>
          <a:xfrm>
            <a:off x="527196" y="286684"/>
            <a:ext cx="1143000" cy="203200"/>
          </a:xfrm>
          <a:prstGeom prst="rect">
            <a:avLst/>
          </a:prstGeom>
        </p:spPr>
      </p:pic>
      <p:sp>
        <p:nvSpPr>
          <p:cNvPr id="7" name="Slide Number Placeholder 4">
            <a:extLst>
              <a:ext uri="{FF2B5EF4-FFF2-40B4-BE49-F238E27FC236}">
                <a16:creationId xmlns:a16="http://schemas.microsoft.com/office/drawing/2014/main" id="{EBB23E25-90B1-8DB6-E09E-1BE91D8FE526}"/>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bg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16973191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Text and righ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p:nvPr>
        </p:nvSpPr>
        <p:spPr>
          <a:xfrm>
            <a:off x="434567" y="1869928"/>
            <a:ext cx="6012532" cy="4033676"/>
          </a:xfrm>
        </p:spPr>
        <p:txBody>
          <a:bodyPr/>
          <a:lstStyle>
            <a:lvl1pPr marL="0" indent="0">
              <a:lnSpc>
                <a:spcPct val="105000"/>
              </a:lnSpc>
              <a:buFont typeface="Arial" panose="020B0604020202020204" pitchFamily="34" charset="0"/>
              <a:buNone/>
              <a:defRPr/>
            </a:lvl1pPr>
          </a:lstStyle>
          <a:p>
            <a:pPr lvl="0"/>
            <a:r>
              <a:rPr lang="en-US"/>
              <a:t>Click to edit Master text styles</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6745288" y="1869137"/>
            <a:ext cx="5446712" cy="4033188"/>
          </a:xfrm>
        </p:spPr>
        <p:txBody>
          <a:bodyPr/>
          <a:lstStyle/>
          <a:p>
            <a:r>
              <a:rPr lang="en-US"/>
              <a:t>Click icon to add picture</a:t>
            </a:r>
          </a:p>
        </p:txBody>
      </p:sp>
      <p:sp>
        <p:nvSpPr>
          <p:cNvPr id="9" name="Text Placeholder 4">
            <a:extLst>
              <a:ext uri="{FF2B5EF4-FFF2-40B4-BE49-F238E27FC236}">
                <a16:creationId xmlns:a16="http://schemas.microsoft.com/office/drawing/2014/main" id="{15EE4CEE-037A-083C-CB94-A8B8BE1FB3CA}"/>
              </a:ext>
            </a:extLst>
          </p:cNvPr>
          <p:cNvSpPr>
            <a:spLocks noGrp="1"/>
          </p:cNvSpPr>
          <p:nvPr>
            <p:ph type="body" sz="quarter" idx="13"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a:t>Subtitle Goes Here (if needed) </a:t>
            </a:r>
          </a:p>
        </p:txBody>
      </p:sp>
      <p:sp>
        <p:nvSpPr>
          <p:cNvPr id="11" name="Slide Number Placeholder 4">
            <a:extLst>
              <a:ext uri="{FF2B5EF4-FFF2-40B4-BE49-F238E27FC236}">
                <a16:creationId xmlns:a16="http://schemas.microsoft.com/office/drawing/2014/main" id="{CF2A4861-8644-FB60-9525-FDC789F35362}"/>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34871306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Text and righ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p:nvPr>
        </p:nvSpPr>
        <p:spPr>
          <a:xfrm>
            <a:off x="434567" y="1715272"/>
            <a:ext cx="6012532" cy="4188332"/>
          </a:xfrm>
        </p:spPr>
        <p:txBody>
          <a:bodyPr/>
          <a:lstStyle>
            <a:lvl1pPr marL="0" indent="0">
              <a:lnSpc>
                <a:spcPct val="105000"/>
              </a:lnSpc>
              <a:buFont typeface="Arial" panose="020B0604020202020204" pitchFamily="34" charset="0"/>
              <a:buNone/>
              <a:defRPr/>
            </a:lvl1pPr>
          </a:lstStyle>
          <a:p>
            <a:pPr lvl="0"/>
            <a:r>
              <a:rPr lang="en-US"/>
              <a:t>Click to edit Master text styles</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1257449" y="6325500"/>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6745288" y="1714500"/>
            <a:ext cx="5446712" cy="4187825"/>
          </a:xfrm>
        </p:spPr>
        <p:txBody>
          <a:bodyPr/>
          <a:lstStyle/>
          <a:p>
            <a:r>
              <a:rPr lang="en-US"/>
              <a:t>Click icon to add picture</a:t>
            </a:r>
          </a:p>
        </p:txBody>
      </p:sp>
    </p:spTree>
    <p:extLst>
      <p:ext uri="{BB962C8B-B14F-4D97-AF65-F5344CB8AC3E}">
        <p14:creationId xmlns:p14="http://schemas.microsoft.com/office/powerpoint/2010/main" val="31605432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Text and lef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5675885" y="1871238"/>
            <a:ext cx="6012532" cy="4095866"/>
          </a:xfrm>
        </p:spPr>
        <p:txBody>
          <a:bodyPr/>
          <a:lstStyle>
            <a:lvl1pPr marL="0" indent="0">
              <a:lnSpc>
                <a:spcPct val="105000"/>
              </a:lnSpc>
              <a:spcBef>
                <a:spcPts val="750"/>
              </a:spcBef>
              <a:buFont typeface="Arial" panose="020B0604020202020204" pitchFamily="34" charset="0"/>
              <a:buNone/>
              <a:defRPr/>
            </a:lvl1pPr>
          </a:lstStyle>
          <a:p>
            <a:pPr lvl="0">
              <a:lnSpc>
                <a:spcPct val="105000"/>
              </a:lnSpc>
              <a:spcBef>
                <a:spcPts val="750"/>
              </a:spcBef>
            </a:pPr>
            <a:r>
              <a:rPr lang="en-US" sz="1600" b="1" dirty="0" err="1">
                <a:solidFill>
                  <a:schemeClr val="accent2"/>
                </a:solidFill>
                <a:latin typeface="Montserrat" pitchFamily="2" charset="77"/>
              </a:rPr>
              <a:t>Subheader</a:t>
            </a:r>
            <a:r>
              <a:rPr lang="en-US" sz="1600" b="1" dirty="0">
                <a:solidFill>
                  <a:schemeClr val="accent2"/>
                </a:solidFill>
                <a:latin typeface="Montserrat" pitchFamily="2" charset="77"/>
              </a:rPr>
              <a:t> goes here</a:t>
            </a:r>
          </a:p>
          <a:p>
            <a:pPr lvl="0"/>
            <a:r>
              <a:rPr lang="en-US" dirty="0"/>
              <a:t>Text goes here and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0" y="1870455"/>
            <a:ext cx="5382228" cy="4095370"/>
          </a:xfrm>
        </p:spPr>
        <p:txBody>
          <a:bodyPr/>
          <a:lstStyle/>
          <a:p>
            <a:r>
              <a:rPr lang="en-US"/>
              <a:t>Click icon to add picture</a:t>
            </a:r>
          </a:p>
        </p:txBody>
      </p:sp>
      <p:sp>
        <p:nvSpPr>
          <p:cNvPr id="9" name="Text Placeholder 4">
            <a:extLst>
              <a:ext uri="{FF2B5EF4-FFF2-40B4-BE49-F238E27FC236}">
                <a16:creationId xmlns:a16="http://schemas.microsoft.com/office/drawing/2014/main" id="{FB354D9F-B8FF-F728-F297-9A8B9CFD8D79}"/>
              </a:ext>
            </a:extLst>
          </p:cNvPr>
          <p:cNvSpPr>
            <a:spLocks noGrp="1"/>
          </p:cNvSpPr>
          <p:nvPr>
            <p:ph type="body" sz="quarter" idx="13"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a:t>Subtitle Goes Here (if needed) </a:t>
            </a:r>
          </a:p>
        </p:txBody>
      </p:sp>
    </p:spTree>
    <p:extLst>
      <p:ext uri="{BB962C8B-B14F-4D97-AF65-F5344CB8AC3E}">
        <p14:creationId xmlns:p14="http://schemas.microsoft.com/office/powerpoint/2010/main" val="840145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Text and lef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5675885" y="1715272"/>
            <a:ext cx="6012532" cy="4188332"/>
          </a:xfrm>
        </p:spPr>
        <p:txBody>
          <a:bodyPr/>
          <a:lstStyle>
            <a:lvl1pPr marL="0" indent="0">
              <a:lnSpc>
                <a:spcPct val="105000"/>
              </a:lnSpc>
              <a:spcBef>
                <a:spcPts val="750"/>
              </a:spcBef>
              <a:buFont typeface="Arial" panose="020B0604020202020204" pitchFamily="34" charset="0"/>
              <a:buNone/>
              <a:defRPr/>
            </a:lvl1pPr>
          </a:lstStyle>
          <a:p>
            <a:pPr lvl="0">
              <a:lnSpc>
                <a:spcPct val="105000"/>
              </a:lnSpc>
              <a:spcBef>
                <a:spcPts val="750"/>
              </a:spcBef>
            </a:pPr>
            <a:r>
              <a:rPr lang="en-US" sz="1600" b="1" dirty="0" err="1">
                <a:solidFill>
                  <a:schemeClr val="accent2"/>
                </a:solidFill>
                <a:latin typeface="Montserrat" pitchFamily="2" charset="77"/>
              </a:rPr>
              <a:t>Subheader</a:t>
            </a:r>
            <a:r>
              <a:rPr lang="en-US" sz="1600" b="1" dirty="0">
                <a:solidFill>
                  <a:schemeClr val="accent2"/>
                </a:solidFill>
                <a:latin typeface="Montserrat" pitchFamily="2" charset="77"/>
              </a:rPr>
              <a:t> goes here</a:t>
            </a:r>
          </a:p>
          <a:p>
            <a:pPr lvl="0"/>
            <a:r>
              <a:rPr lang="en-US" dirty="0"/>
              <a:t>Text goes here and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1257449" y="6295683"/>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0" y="1714500"/>
            <a:ext cx="5382228" cy="4187825"/>
          </a:xfrm>
        </p:spPr>
        <p:txBody>
          <a:bodyPr/>
          <a:lstStyle/>
          <a:p>
            <a:r>
              <a:rPr lang="en-US"/>
              <a:t>Click icon to add picture</a:t>
            </a:r>
          </a:p>
        </p:txBody>
      </p:sp>
    </p:spTree>
    <p:extLst>
      <p:ext uri="{BB962C8B-B14F-4D97-AF65-F5344CB8AC3E}">
        <p14:creationId xmlns:p14="http://schemas.microsoft.com/office/powerpoint/2010/main" val="17423871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34565" y="1869136"/>
            <a:ext cx="5469523" cy="4034467"/>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6200393" y="1869136"/>
            <a:ext cx="5469523" cy="4034467"/>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3" name="Text Placeholder 4">
            <a:extLst>
              <a:ext uri="{FF2B5EF4-FFF2-40B4-BE49-F238E27FC236}">
                <a16:creationId xmlns:a16="http://schemas.microsoft.com/office/drawing/2014/main" id="{DD8991ED-9AC8-A5E4-4E27-23ECD15D78C2}"/>
              </a:ext>
            </a:extLst>
          </p:cNvPr>
          <p:cNvSpPr>
            <a:spLocks noGrp="1"/>
          </p:cNvSpPr>
          <p:nvPr>
            <p:ph type="body" sz="quarter" idx="11"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a:t>Subtitle Goes Here (if needed) </a:t>
            </a:r>
          </a:p>
        </p:txBody>
      </p:sp>
    </p:spTree>
    <p:extLst>
      <p:ext uri="{BB962C8B-B14F-4D97-AF65-F5344CB8AC3E}">
        <p14:creationId xmlns:p14="http://schemas.microsoft.com/office/powerpoint/2010/main" val="7362532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34565" y="1592010"/>
            <a:ext cx="5469523" cy="4311594"/>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6200393" y="1592010"/>
            <a:ext cx="5469523" cy="4311594"/>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Tree>
    <p:extLst>
      <p:ext uri="{BB962C8B-B14F-4D97-AF65-F5344CB8AC3E}">
        <p14:creationId xmlns:p14="http://schemas.microsoft.com/office/powerpoint/2010/main" val="24551197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C5D41A3-BF6C-8349-BB34-6207364B9B2A}"/>
              </a:ext>
            </a:extLst>
          </p:cNvPr>
          <p:cNvSpPr>
            <a:spLocks noGrp="1"/>
          </p:cNvSpPr>
          <p:nvPr>
            <p:ph type="body" sz="quarter" idx="11"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a:t>Subtitle Goes Here (if needed) </a:t>
            </a:r>
          </a:p>
        </p:txBody>
      </p:sp>
      <p:sp>
        <p:nvSpPr>
          <p:cNvPr id="11" name="Content Placeholder 2">
            <a:extLst>
              <a:ext uri="{FF2B5EF4-FFF2-40B4-BE49-F238E27FC236}">
                <a16:creationId xmlns:a16="http://schemas.microsoft.com/office/drawing/2014/main" id="{FB363635-00AC-1C45-A599-7BA13E1C4652}"/>
              </a:ext>
            </a:extLst>
          </p:cNvPr>
          <p:cNvSpPr>
            <a:spLocks noGrp="1"/>
          </p:cNvSpPr>
          <p:nvPr>
            <p:ph idx="1" hasCustomPrompt="1"/>
          </p:nvPr>
        </p:nvSpPr>
        <p:spPr>
          <a:xfrm>
            <a:off x="434566" y="1869137"/>
            <a:ext cx="11235351" cy="4044647"/>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2" name="Title 1">
            <a:extLst>
              <a:ext uri="{FF2B5EF4-FFF2-40B4-BE49-F238E27FC236}">
                <a16:creationId xmlns:a16="http://schemas.microsoft.com/office/drawing/2014/main" id="{58520A6F-8DCC-F44F-8D67-663776233ED3}"/>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8" name="Text Placeholder 7">
            <a:extLst>
              <a:ext uri="{FF2B5EF4-FFF2-40B4-BE49-F238E27FC236}">
                <a16:creationId xmlns:a16="http://schemas.microsoft.com/office/drawing/2014/main" id="{25A95EF3-C81C-7748-1DC2-40F8ADD3D3CE}"/>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94D8AF04-4217-87AD-4FBA-F2598CBC7D8C}"/>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7F627F98-7D4C-49DB-2EB4-C8ECEF1E5E70}"/>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4" name="Slide Number Placeholder 4">
            <a:extLst>
              <a:ext uri="{FF2B5EF4-FFF2-40B4-BE49-F238E27FC236}">
                <a16:creationId xmlns:a16="http://schemas.microsoft.com/office/drawing/2014/main" id="{D8D0B1FA-0C99-B48C-371A-7284980C30A7}"/>
              </a:ext>
            </a:extLst>
          </p:cNvPr>
          <p:cNvSpPr txBox="1">
            <a:spLocks/>
          </p:cNvSpPr>
          <p:nvPr userDrawn="1"/>
        </p:nvSpPr>
        <p:spPr>
          <a:xfrm>
            <a:off x="11257449" y="6265865"/>
            <a:ext cx="528151" cy="365125"/>
          </a:xfrm>
          <a:prstGeom prst="rect">
            <a:avLst/>
          </a:prstGeom>
        </p:spPr>
        <p:txBody>
          <a:bodyPr vert="horz" lIns="91440" tIns="45720" rIns="91440" bIns="45720" rtlCol="0" anchor="ctr"/>
          <a:lstStyle>
            <a:defPPr>
              <a:defRPr lang="en-US"/>
            </a:defPPr>
            <a:lvl1pPr marL="0" algn="ctr" defTabSz="914400" rtl="0" eaLnBrk="1" latinLnBrk="0" hangingPunct="1">
              <a:defRPr sz="1300" b="1" i="0" kern="1200">
                <a:solidFill>
                  <a:schemeClr val="tx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27807463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6" name="Text Placeholder 7">
            <a:extLst>
              <a:ext uri="{FF2B5EF4-FFF2-40B4-BE49-F238E27FC236}">
                <a16:creationId xmlns:a16="http://schemas.microsoft.com/office/drawing/2014/main" id="{478F54D0-6155-43E0-4E58-B9AFDEBB384B}"/>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61FCFDDF-499E-B303-1E92-CA0C82B0816A}"/>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8" name="Text Placeholder 5">
            <a:extLst>
              <a:ext uri="{FF2B5EF4-FFF2-40B4-BE49-F238E27FC236}">
                <a16:creationId xmlns:a16="http://schemas.microsoft.com/office/drawing/2014/main" id="{284C7A5C-F4EC-21F8-C225-2A8611C7DA0F}"/>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9" name="Slide Number Placeholder 4">
            <a:extLst>
              <a:ext uri="{FF2B5EF4-FFF2-40B4-BE49-F238E27FC236}">
                <a16:creationId xmlns:a16="http://schemas.microsoft.com/office/drawing/2014/main" id="{2665B196-EBE8-127A-8F99-2B02D4C59933}"/>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0" name="Content Placeholder 2">
            <a:extLst>
              <a:ext uri="{FF2B5EF4-FFF2-40B4-BE49-F238E27FC236}">
                <a16:creationId xmlns:a16="http://schemas.microsoft.com/office/drawing/2014/main" id="{8F89D6F6-F473-1D48-76D3-8F8ECC8541B1}"/>
              </a:ext>
            </a:extLst>
          </p:cNvPr>
          <p:cNvSpPr>
            <a:spLocks noGrp="1"/>
          </p:cNvSpPr>
          <p:nvPr>
            <p:ph idx="1" hasCustomPrompt="1"/>
          </p:nvPr>
        </p:nvSpPr>
        <p:spPr>
          <a:xfrm>
            <a:off x="434565" y="1592009"/>
            <a:ext cx="11235351" cy="4478591"/>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Tree>
    <p:extLst>
      <p:ext uri="{BB962C8B-B14F-4D97-AF65-F5344CB8AC3E}">
        <p14:creationId xmlns:p14="http://schemas.microsoft.com/office/powerpoint/2010/main" val="25585094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34566" y="1807738"/>
            <a:ext cx="3499481" cy="4095866"/>
          </a:xfrm>
        </p:spPr>
        <p:txBody>
          <a:bodyPr/>
          <a:lstStyle>
            <a:lvl1pPr marL="257175" indent="-257175">
              <a:buFont typeface="Arial" panose="020B0604020202020204" pitchFamily="34" charset="0"/>
              <a:buChar char="•"/>
              <a:defRPr/>
            </a:lvl1pPr>
          </a:lstStyle>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365760" lvl="1" indent="-182880"/>
            <a:endParaRPr lang="en-US" sz="1200" dirty="0"/>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solidFill>
                  <a:schemeClr val="tx1"/>
                </a:solidFill>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4302500" y="1807738"/>
            <a:ext cx="3499481" cy="4095866"/>
          </a:xfrm>
        </p:spPr>
        <p:txBody>
          <a:bodyPr/>
          <a:lstStyle>
            <a:lvl1pPr marL="257175" indent="-257175">
              <a:buFont typeface="Arial" panose="020B0604020202020204" pitchFamily="34" charset="0"/>
              <a:buChar char="•"/>
              <a:defRPr/>
            </a:lvl1pPr>
          </a:lstStyle>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p:txBody>
      </p:sp>
      <p:sp>
        <p:nvSpPr>
          <p:cNvPr id="13" name="Content Placeholder 2">
            <a:extLst>
              <a:ext uri="{FF2B5EF4-FFF2-40B4-BE49-F238E27FC236}">
                <a16:creationId xmlns:a16="http://schemas.microsoft.com/office/drawing/2014/main" id="{4725BCCD-FCB0-F046-8FEC-CFDB3D954BB1}"/>
              </a:ext>
            </a:extLst>
          </p:cNvPr>
          <p:cNvSpPr>
            <a:spLocks noGrp="1"/>
          </p:cNvSpPr>
          <p:nvPr>
            <p:ph idx="15" hasCustomPrompt="1"/>
          </p:nvPr>
        </p:nvSpPr>
        <p:spPr>
          <a:xfrm>
            <a:off x="8170436" y="1807738"/>
            <a:ext cx="3499481" cy="4095866"/>
          </a:xfrm>
        </p:spPr>
        <p:txBody>
          <a:bodyPr/>
          <a:lstStyle>
            <a:lvl1pPr marL="257175" indent="-257175">
              <a:buFont typeface="Arial" panose="020B0604020202020204" pitchFamily="34" charset="0"/>
              <a:buChar char="•"/>
              <a:defRPr/>
            </a:lvl1pPr>
          </a:lstStyle>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a:p>
            <a:pPr marL="0" lvl="0" indent="0">
              <a:buNone/>
            </a:pPr>
            <a:r>
              <a:rPr lang="en-US" sz="1400" b="1" dirty="0">
                <a:solidFill>
                  <a:schemeClr val="accent2"/>
                </a:solidFill>
                <a:latin typeface="Montserrat SemiBold" pitchFamily="2" charset="77"/>
              </a:rPr>
              <a:t>Title here</a:t>
            </a:r>
          </a:p>
          <a:p>
            <a:pPr marL="365760" lvl="1" indent="-182880"/>
            <a:r>
              <a:rPr lang="en-US" sz="1200" dirty="0"/>
              <a:t>Info</a:t>
            </a:r>
          </a:p>
          <a:p>
            <a:pPr marL="365760" lvl="1" indent="-182880"/>
            <a:r>
              <a:rPr lang="en-US" sz="1200" dirty="0"/>
              <a:t>Info</a:t>
            </a:r>
          </a:p>
          <a:p>
            <a:pPr marL="365760" lvl="1" indent="-182880"/>
            <a:r>
              <a:rPr lang="en-US" sz="1200" dirty="0"/>
              <a:t>Info</a:t>
            </a:r>
          </a:p>
        </p:txBody>
      </p:sp>
      <p:sp>
        <p:nvSpPr>
          <p:cNvPr id="14" name="Text Placeholder 4">
            <a:extLst>
              <a:ext uri="{FF2B5EF4-FFF2-40B4-BE49-F238E27FC236}">
                <a16:creationId xmlns:a16="http://schemas.microsoft.com/office/drawing/2014/main" id="{0565A7FD-6ECC-2B19-F619-DA126828DFFB}"/>
              </a:ext>
            </a:extLst>
          </p:cNvPr>
          <p:cNvSpPr>
            <a:spLocks noGrp="1"/>
          </p:cNvSpPr>
          <p:nvPr>
            <p:ph type="body" sz="quarter" idx="11"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a:t>Subtitle Goes Here (if needed) </a:t>
            </a:r>
          </a:p>
        </p:txBody>
      </p:sp>
    </p:spTree>
    <p:extLst>
      <p:ext uri="{BB962C8B-B14F-4D97-AF65-F5344CB8AC3E}">
        <p14:creationId xmlns:p14="http://schemas.microsoft.com/office/powerpoint/2010/main" val="28315471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hree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4302500" y="1715272"/>
            <a:ext cx="3499481" cy="4188332"/>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3" name="Content Placeholder 2">
            <a:extLst>
              <a:ext uri="{FF2B5EF4-FFF2-40B4-BE49-F238E27FC236}">
                <a16:creationId xmlns:a16="http://schemas.microsoft.com/office/drawing/2014/main" id="{4725BCCD-FCB0-F046-8FEC-CFDB3D954BB1}"/>
              </a:ext>
            </a:extLst>
          </p:cNvPr>
          <p:cNvSpPr>
            <a:spLocks noGrp="1"/>
          </p:cNvSpPr>
          <p:nvPr>
            <p:ph idx="15" hasCustomPrompt="1"/>
          </p:nvPr>
        </p:nvSpPr>
        <p:spPr>
          <a:xfrm>
            <a:off x="8170436" y="1715272"/>
            <a:ext cx="3499481" cy="4188332"/>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4" name="Content Placeholder 2">
            <a:extLst>
              <a:ext uri="{FF2B5EF4-FFF2-40B4-BE49-F238E27FC236}">
                <a16:creationId xmlns:a16="http://schemas.microsoft.com/office/drawing/2014/main" id="{90DC08B6-A867-B82F-28C8-C2B243AD7F34}"/>
              </a:ext>
            </a:extLst>
          </p:cNvPr>
          <p:cNvSpPr>
            <a:spLocks noGrp="1"/>
          </p:cNvSpPr>
          <p:nvPr>
            <p:ph idx="16" hasCustomPrompt="1"/>
          </p:nvPr>
        </p:nvSpPr>
        <p:spPr>
          <a:xfrm>
            <a:off x="434566" y="1724671"/>
            <a:ext cx="3499481" cy="4188332"/>
          </a:xfrm>
        </p:spPr>
        <p:txBody>
          <a:bodyPr/>
          <a:lstStyle>
            <a:lvl1pPr marL="257175" indent="-257175">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Tree>
    <p:extLst>
      <p:ext uri="{BB962C8B-B14F-4D97-AF65-F5344CB8AC3E}">
        <p14:creationId xmlns:p14="http://schemas.microsoft.com/office/powerpoint/2010/main" val="42292621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6D48387-1184-0C3C-2C45-6BBB025EC662}"/>
              </a:ext>
            </a:extLst>
          </p:cNvPr>
          <p:cNvSpPr>
            <a:spLocks noGrp="1"/>
          </p:cNvSpPr>
          <p:nvPr>
            <p:ph type="pic" sz="quarter" idx="12"/>
          </p:nvPr>
        </p:nvSpPr>
        <p:spPr>
          <a:xfrm>
            <a:off x="6350" y="-7144"/>
            <a:ext cx="12179300" cy="6872288"/>
          </a:xfrm>
        </p:spPr>
        <p:txBody>
          <a:bodyPr/>
          <a:lstStyle/>
          <a:p>
            <a:r>
              <a:rPr lang="en-US"/>
              <a:t>Click icon to add picture</a:t>
            </a:r>
            <a:endParaRPr lang="en-US" dirty="0"/>
          </a:p>
        </p:txBody>
      </p:sp>
      <p:sp>
        <p:nvSpPr>
          <p:cNvPr id="4" name="Text Placeholder 7">
            <a:extLst>
              <a:ext uri="{FF2B5EF4-FFF2-40B4-BE49-F238E27FC236}">
                <a16:creationId xmlns:a16="http://schemas.microsoft.com/office/drawing/2014/main" id="{BE839A1C-5FD7-5F92-D9BB-B964DE6AA9B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5" name="Picture 4">
            <a:extLst>
              <a:ext uri="{FF2B5EF4-FFF2-40B4-BE49-F238E27FC236}">
                <a16:creationId xmlns:a16="http://schemas.microsoft.com/office/drawing/2014/main" id="{D03035B5-04D4-9F44-D9C3-481B0E3E5868}"/>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18730F42-381E-1CB2-78AB-F2CCCCF80975}"/>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ln w="3175">
                  <a:noFill/>
                </a:ln>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4818271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76B30409-CB74-BDC3-2B3B-848B005CF270}"/>
              </a:ext>
            </a:extLst>
          </p:cNvPr>
          <p:cNvSpPr>
            <a:spLocks noGrp="1"/>
          </p:cNvSpPr>
          <p:nvPr>
            <p:ph type="media" sz="quarter" idx="12"/>
          </p:nvPr>
        </p:nvSpPr>
        <p:spPr>
          <a:xfrm>
            <a:off x="0" y="0"/>
            <a:ext cx="12192000" cy="6858000"/>
          </a:xfrm>
        </p:spPr>
        <p:txBody>
          <a:bodyPr/>
          <a:lstStyle/>
          <a:p>
            <a:r>
              <a:rPr lang="en-US"/>
              <a:t>Click icon to add media</a:t>
            </a:r>
          </a:p>
        </p:txBody>
      </p:sp>
      <p:sp>
        <p:nvSpPr>
          <p:cNvPr id="4" name="Text Placeholder 7">
            <a:extLst>
              <a:ext uri="{FF2B5EF4-FFF2-40B4-BE49-F238E27FC236}">
                <a16:creationId xmlns:a16="http://schemas.microsoft.com/office/drawing/2014/main" id="{BE839A1C-5FD7-5F92-D9BB-B964DE6AA9B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5" name="Picture 4">
            <a:extLst>
              <a:ext uri="{FF2B5EF4-FFF2-40B4-BE49-F238E27FC236}">
                <a16:creationId xmlns:a16="http://schemas.microsoft.com/office/drawing/2014/main" id="{D03035B5-04D4-9F44-D9C3-481B0E3E5868}"/>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18730F42-381E-1CB2-78AB-F2CCCCF80975}"/>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11096028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ur Missio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05ABE3-E4BD-06AA-A4BD-0D0CA5269A05}"/>
              </a:ext>
            </a:extLst>
          </p:cNvPr>
          <p:cNvPicPr>
            <a:picLocks noChangeAspect="1"/>
          </p:cNvPicPr>
          <p:nvPr userDrawn="1"/>
        </p:nvPicPr>
        <p:blipFill rotWithShape="1">
          <a:blip r:embed="rId2">
            <a:alphaModFix/>
          </a:blip>
          <a:srcRect r="1722" b="16769"/>
          <a:stretch/>
        </p:blipFill>
        <p:spPr>
          <a:xfrm>
            <a:off x="0" y="-9144"/>
            <a:ext cx="12188952" cy="6876288"/>
          </a:xfrm>
          <a:prstGeom prst="rect">
            <a:avLst/>
          </a:prstGeom>
          <a:noFill/>
        </p:spPr>
      </p:pic>
      <p:sp>
        <p:nvSpPr>
          <p:cNvPr id="2" name="Rectangle 1">
            <a:extLst>
              <a:ext uri="{FF2B5EF4-FFF2-40B4-BE49-F238E27FC236}">
                <a16:creationId xmlns:a16="http://schemas.microsoft.com/office/drawing/2014/main" id="{8A090163-A502-DB10-4B99-E0E40D595B31}"/>
              </a:ext>
            </a:extLst>
          </p:cNvPr>
          <p:cNvSpPr/>
          <p:nvPr userDrawn="1"/>
        </p:nvSpPr>
        <p:spPr>
          <a:xfrm>
            <a:off x="0" y="-9144"/>
            <a:ext cx="12192000" cy="6867144"/>
          </a:xfrm>
          <a:prstGeom prst="rect">
            <a:avLst/>
          </a:prstGeom>
          <a:gradFill>
            <a:gsLst>
              <a:gs pos="0">
                <a:schemeClr val="bg1"/>
              </a:gs>
              <a:gs pos="100000">
                <a:schemeClr val="tx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9" name="TextBox 8">
            <a:extLst>
              <a:ext uri="{FF2B5EF4-FFF2-40B4-BE49-F238E27FC236}">
                <a16:creationId xmlns:a16="http://schemas.microsoft.com/office/drawing/2014/main" id="{7A13E765-4A56-97DD-B485-AA5D241F137C}"/>
              </a:ext>
            </a:extLst>
          </p:cNvPr>
          <p:cNvSpPr txBox="1"/>
          <p:nvPr userDrawn="1"/>
        </p:nvSpPr>
        <p:spPr>
          <a:xfrm>
            <a:off x="1229059" y="495185"/>
            <a:ext cx="9733882" cy="2792431"/>
          </a:xfrm>
          <a:prstGeom prst="rect">
            <a:avLst/>
          </a:prstGeom>
          <a:noFill/>
          <a:effectLst/>
        </p:spPr>
        <p:txBody>
          <a:bodyPr wrap="square" rtlCol="0">
            <a:spAutoFit/>
          </a:bodyPr>
          <a:lstStyle/>
          <a:p>
            <a:pPr marL="0" marR="0" algn="ctr">
              <a:lnSpc>
                <a:spcPct val="114000"/>
              </a:lnSpc>
              <a:spcBef>
                <a:spcPts val="0"/>
              </a:spcBef>
              <a:spcAft>
                <a:spcPts val="800"/>
              </a:spcAft>
            </a:pPr>
            <a:r>
              <a:rPr lang="en-US" sz="3800" b="1" dirty="0">
                <a:solidFill>
                  <a:schemeClr val="tx2"/>
                </a:solidFill>
                <a:effectLst/>
                <a:latin typeface="Montserrat" panose="020B0604020202020204" pitchFamily="2" charset="0"/>
                <a:ea typeface="Calibri" panose="020F0502020204030204" pitchFamily="34" charset="0"/>
                <a:cs typeface="Calibri" panose="020F0502020204030204" pitchFamily="34" charset="0"/>
              </a:rPr>
              <a:t>OUR MISSION</a:t>
            </a:r>
          </a:p>
          <a:p>
            <a:pPr marL="0" marR="0" algn="ctr">
              <a:lnSpc>
                <a:spcPct val="114000"/>
              </a:lnSpc>
              <a:spcBef>
                <a:spcPts val="0"/>
              </a:spcBef>
              <a:spcAft>
                <a:spcPts val="800"/>
              </a:spcAft>
            </a:pPr>
            <a:r>
              <a:rPr lang="en-US" sz="2800" dirty="0">
                <a:solidFill>
                  <a:schemeClr val="tx2"/>
                </a:solidFill>
                <a:effectLst/>
                <a:latin typeface="+mn-lt"/>
                <a:ea typeface="Calibri" panose="020F0502020204030204" pitchFamily="34" charset="0"/>
                <a:cs typeface="Calibri" panose="020F0502020204030204" pitchFamily="34" charset="0"/>
              </a:rPr>
              <a:t>Connecting people, products and places</a:t>
            </a:r>
            <a:br>
              <a:rPr lang="en-US" sz="2800" dirty="0">
                <a:solidFill>
                  <a:schemeClr val="tx2"/>
                </a:solidFill>
                <a:effectLst/>
                <a:latin typeface="+mn-lt"/>
                <a:ea typeface="Calibri" panose="020F0502020204030204" pitchFamily="34" charset="0"/>
                <a:cs typeface="Calibri" panose="020F0502020204030204" pitchFamily="34" charset="0"/>
              </a:rPr>
            </a:br>
            <a:r>
              <a:rPr lang="en-US" sz="2800" dirty="0">
                <a:solidFill>
                  <a:schemeClr val="tx2"/>
                </a:solidFill>
                <a:effectLst/>
                <a:latin typeface="+mn-lt"/>
                <a:ea typeface="Calibri" panose="020F0502020204030204" pitchFamily="34" charset="0"/>
                <a:cs typeface="Calibri" panose="020F0502020204030204" pitchFamily="34" charset="0"/>
              </a:rPr>
              <a:t>safely and efficiently with customer focus, accountability and environmental sensitivity to enhance the economy and vitality of North Carolina</a:t>
            </a:r>
            <a:endParaRPr lang="en-US" sz="2800" dirty="0">
              <a:solidFill>
                <a:schemeClr val="tx2"/>
              </a:solidFill>
              <a:effectLst/>
              <a:latin typeface="+mn-lt"/>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F7251470-CC7A-FFE4-FF48-D5BD2FE44EB5}"/>
              </a:ext>
            </a:extLst>
          </p:cNvPr>
          <p:cNvPicPr>
            <a:picLocks noChangeAspect="1"/>
          </p:cNvPicPr>
          <p:nvPr userDrawn="1"/>
        </p:nvPicPr>
        <p:blipFill>
          <a:blip r:embed="rId3"/>
          <a:stretch>
            <a:fillRect/>
          </a:stretch>
        </p:blipFill>
        <p:spPr>
          <a:xfrm>
            <a:off x="5043737" y="3426706"/>
            <a:ext cx="2104526" cy="2104526"/>
          </a:xfrm>
          <a:prstGeom prst="rect">
            <a:avLst/>
          </a:prstGeom>
        </p:spPr>
      </p:pic>
      <p:sp>
        <p:nvSpPr>
          <p:cNvPr id="8" name="Slide Number Placeholder 4">
            <a:extLst>
              <a:ext uri="{FF2B5EF4-FFF2-40B4-BE49-F238E27FC236}">
                <a16:creationId xmlns:a16="http://schemas.microsoft.com/office/drawing/2014/main" id="{EA42ACB7-BE5B-7D25-9496-0BFC7899A06C}"/>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bg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15232451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ur Vision">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136F9094-84F7-01D5-D79F-E4AC328D655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9567" b="31978"/>
          <a:stretch>
            <a:fillRect/>
          </a:stretch>
        </p:blipFill>
        <p:spPr bwMode="auto">
          <a:xfrm>
            <a:off x="1588" y="-9525"/>
            <a:ext cx="12188825"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AF052476-E25E-1CEE-6F0B-6A497641C4BC}"/>
              </a:ext>
            </a:extLst>
          </p:cNvPr>
          <p:cNvSpPr txBox="1"/>
          <p:nvPr userDrawn="1"/>
        </p:nvSpPr>
        <p:spPr>
          <a:xfrm>
            <a:off x="1228725" y="2816225"/>
            <a:ext cx="9734550" cy="1811338"/>
          </a:xfrm>
          <a:prstGeom prst="rect">
            <a:avLst/>
          </a:prstGeom>
          <a:noFill/>
        </p:spPr>
        <p:txBody>
          <a:bodyPr>
            <a:spAutoFit/>
          </a:bodyPr>
          <a:lstStyle/>
          <a:p>
            <a:pPr algn="ctr" eaLnBrk="1" fontAlgn="auto" hangingPunct="1">
              <a:lnSpc>
                <a:spcPct val="114000"/>
              </a:lnSpc>
              <a:spcBef>
                <a:spcPts val="0"/>
              </a:spcBef>
              <a:spcAft>
                <a:spcPts val="800"/>
              </a:spcAft>
              <a:defRPr/>
            </a:pPr>
            <a:r>
              <a:rPr lang="en-US" sz="3800" b="1" dirty="0">
                <a:solidFill>
                  <a:schemeClr val="bg1"/>
                </a:solidFill>
                <a:latin typeface="Montserrat" panose="020B0604020202020204" pitchFamily="2" charset="0"/>
                <a:ea typeface="Calibri" panose="020F0502020204030204" pitchFamily="34" charset="0"/>
                <a:cs typeface="Calibri" panose="020F0502020204030204" pitchFamily="34" charset="0"/>
              </a:rPr>
              <a:t>OUR VISION</a:t>
            </a:r>
          </a:p>
          <a:p>
            <a:pPr algn="ctr" eaLnBrk="1" fontAlgn="auto" hangingPunct="1">
              <a:lnSpc>
                <a:spcPct val="114000"/>
              </a:lnSpc>
              <a:spcBef>
                <a:spcPts val="0"/>
              </a:spcBef>
              <a:spcAft>
                <a:spcPts val="800"/>
              </a:spcAft>
              <a:defRPr/>
            </a:pPr>
            <a:r>
              <a:rPr lang="en-US" sz="280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t>A global leader in providing</a:t>
            </a:r>
            <a:br>
              <a:rPr lang="en-US" sz="280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br>
            <a:r>
              <a:rPr lang="en-US" sz="280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t>innovative transportation solutions</a:t>
            </a:r>
            <a:endParaRPr lang="en-US" sz="280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Times New Roman" panose="02020603050405020304" pitchFamily="18" charset="0"/>
            </a:endParaRPr>
          </a:p>
        </p:txBody>
      </p:sp>
      <p:pic>
        <p:nvPicPr>
          <p:cNvPr id="24" name="Picture 15">
            <a:extLst>
              <a:ext uri="{FF2B5EF4-FFF2-40B4-BE49-F238E27FC236}">
                <a16:creationId xmlns:a16="http://schemas.microsoft.com/office/drawing/2014/main" id="{39094D0D-27EC-C22F-D1C5-B53F2BAA887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170488" y="503238"/>
            <a:ext cx="1851025"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Placeholder 5">
            <a:extLst>
              <a:ext uri="{FF2B5EF4-FFF2-40B4-BE49-F238E27FC236}">
                <a16:creationId xmlns:a16="http://schemas.microsoft.com/office/drawing/2014/main" id="{0F3803D7-A7D4-D82F-5654-267F7D652027}"/>
              </a:ext>
            </a:extLst>
          </p:cNvPr>
          <p:cNvSpPr>
            <a:spLocks noGrp="1"/>
          </p:cNvSpPr>
          <p:nvPr>
            <p:ph type="body" sz="quarter" idx="10"/>
          </p:nvPr>
        </p:nvSpPr>
        <p:spPr>
          <a:xfrm>
            <a:off x="434566" y="6211287"/>
            <a:ext cx="6939167" cy="365125"/>
          </a:xfrm>
        </p:spPr>
        <p:txBody>
          <a:bodyPr/>
          <a:lstStyle>
            <a:lvl1pPr marL="0" indent="0">
              <a:buNone/>
              <a:defRPr sz="1300"/>
            </a:lvl1pPr>
          </a:lstStyle>
          <a:p>
            <a:pPr lvl="0"/>
            <a:r>
              <a:rPr lang="en-US"/>
              <a:t>Click to edit Master text styles</a:t>
            </a:r>
          </a:p>
        </p:txBody>
      </p:sp>
      <p:sp>
        <p:nvSpPr>
          <p:cNvPr id="26" name="Slide Number Placeholder 4">
            <a:extLst>
              <a:ext uri="{FF2B5EF4-FFF2-40B4-BE49-F238E27FC236}">
                <a16:creationId xmlns:a16="http://schemas.microsoft.com/office/drawing/2014/main" id="{401519D4-3F1E-90E5-382E-B249EC22EF4E}"/>
              </a:ext>
            </a:extLst>
          </p:cNvPr>
          <p:cNvSpPr>
            <a:spLocks noGrp="1"/>
          </p:cNvSpPr>
          <p:nvPr>
            <p:ph type="sldNum" sz="quarter" idx="11"/>
          </p:nvPr>
        </p:nvSpPr>
        <p:spPr>
          <a:xfrm>
            <a:off x="11256963" y="6265863"/>
            <a:ext cx="528637" cy="365125"/>
          </a:xfrm>
          <a:prstGeom prst="rect">
            <a:avLst/>
          </a:prstGeom>
        </p:spPr>
        <p:txBody>
          <a:bodyPr vert="horz" lIns="91440" tIns="45720" rIns="91440" bIns="45720" rtlCol="0" anchor="ctr"/>
          <a:lstStyle>
            <a:lvl1pPr algn="ctr" eaLnBrk="1" fontAlgn="auto" hangingPunct="1">
              <a:spcBef>
                <a:spcPts val="0"/>
              </a:spcBef>
              <a:spcAft>
                <a:spcPts val="0"/>
              </a:spcAft>
              <a:defRPr sz="1300" b="1" i="0" smtClean="0">
                <a:solidFill>
                  <a:schemeClr val="tx1"/>
                </a:solidFill>
                <a:latin typeface="Montserrat" pitchFamily="2" charset="77"/>
              </a:defRPr>
            </a:lvl1pPr>
          </a:lstStyle>
          <a:p>
            <a:pPr>
              <a:defRPr/>
            </a:pPr>
            <a:fld id="{1EADCA93-67C7-4ADB-B172-95AB102EE876}" type="slidenum">
              <a:rPr lang="en-US"/>
              <a:pPr>
                <a:defRPr/>
              </a:pPr>
              <a:t>‹#›</a:t>
            </a:fld>
            <a:endParaRPr lang="en-US" dirty="0"/>
          </a:p>
        </p:txBody>
      </p:sp>
      <p:grpSp>
        <p:nvGrpSpPr>
          <p:cNvPr id="38" name="Group 37">
            <a:extLst>
              <a:ext uri="{FF2B5EF4-FFF2-40B4-BE49-F238E27FC236}">
                <a16:creationId xmlns:a16="http://schemas.microsoft.com/office/drawing/2014/main" id="{BF151072-697D-AA2D-D044-F22E19E2B5AC}"/>
              </a:ext>
            </a:extLst>
          </p:cNvPr>
          <p:cNvGrpSpPr/>
          <p:nvPr userDrawn="1"/>
        </p:nvGrpSpPr>
        <p:grpSpPr>
          <a:xfrm>
            <a:off x="883047" y="5017950"/>
            <a:ext cx="10425906" cy="1073765"/>
            <a:chOff x="0" y="3200400"/>
            <a:chExt cx="11468100" cy="1181100"/>
          </a:xfrm>
          <a:solidFill>
            <a:srgbClr val="FFFFFF">
              <a:alpha val="37000"/>
            </a:srgbClr>
          </a:solidFill>
        </p:grpSpPr>
        <p:pic>
          <p:nvPicPr>
            <p:cNvPr id="3" name="Graphic 2">
              <a:extLst>
                <a:ext uri="{FF2B5EF4-FFF2-40B4-BE49-F238E27FC236}">
                  <a16:creationId xmlns:a16="http://schemas.microsoft.com/office/drawing/2014/main" id="{95A189DA-0085-3694-ED2E-943D7687F8D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0" y="3200400"/>
              <a:ext cx="1181100" cy="1181100"/>
            </a:xfrm>
            <a:prstGeom prst="rect">
              <a:avLst/>
            </a:prstGeom>
          </p:spPr>
        </p:pic>
        <p:pic>
          <p:nvPicPr>
            <p:cNvPr id="5" name="Graphic 4">
              <a:extLst>
                <a:ext uri="{FF2B5EF4-FFF2-40B4-BE49-F238E27FC236}">
                  <a16:creationId xmlns:a16="http://schemas.microsoft.com/office/drawing/2014/main" id="{4927C28A-1FBC-DAE1-BA91-21481D41F490}"/>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469571" y="3200400"/>
              <a:ext cx="1181100" cy="1181100"/>
            </a:xfrm>
            <a:prstGeom prst="rect">
              <a:avLst/>
            </a:prstGeom>
          </p:spPr>
        </p:pic>
        <p:pic>
          <p:nvPicPr>
            <p:cNvPr id="27" name="Graphic 26">
              <a:extLst>
                <a:ext uri="{FF2B5EF4-FFF2-40B4-BE49-F238E27FC236}">
                  <a16:creationId xmlns:a16="http://schemas.microsoft.com/office/drawing/2014/main" id="{B3618775-77CD-13F8-DE27-F9A63AEE74FE}"/>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2939142" y="3200400"/>
              <a:ext cx="1181100" cy="1181100"/>
            </a:xfrm>
            <a:prstGeom prst="rect">
              <a:avLst/>
            </a:prstGeom>
          </p:spPr>
        </p:pic>
        <p:pic>
          <p:nvPicPr>
            <p:cNvPr id="29" name="Graphic 28">
              <a:extLst>
                <a:ext uri="{FF2B5EF4-FFF2-40B4-BE49-F238E27FC236}">
                  <a16:creationId xmlns:a16="http://schemas.microsoft.com/office/drawing/2014/main" id="{05849215-5D51-CA30-952C-392425490EA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4408713" y="3200400"/>
              <a:ext cx="1181100" cy="1181100"/>
            </a:xfrm>
            <a:prstGeom prst="rect">
              <a:avLst/>
            </a:prstGeom>
          </p:spPr>
        </p:pic>
        <p:pic>
          <p:nvPicPr>
            <p:cNvPr id="31" name="Graphic 30">
              <a:extLst>
                <a:ext uri="{FF2B5EF4-FFF2-40B4-BE49-F238E27FC236}">
                  <a16:creationId xmlns:a16="http://schemas.microsoft.com/office/drawing/2014/main" id="{7925B1A3-6055-2369-582A-0A370CD2E24B}"/>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5878284" y="3200400"/>
              <a:ext cx="1181100" cy="1181100"/>
            </a:xfrm>
            <a:prstGeom prst="rect">
              <a:avLst/>
            </a:prstGeom>
          </p:spPr>
        </p:pic>
        <p:pic>
          <p:nvPicPr>
            <p:cNvPr id="33" name="Graphic 32">
              <a:extLst>
                <a:ext uri="{FF2B5EF4-FFF2-40B4-BE49-F238E27FC236}">
                  <a16:creationId xmlns:a16="http://schemas.microsoft.com/office/drawing/2014/main" id="{300373BA-B8F4-8C59-CB86-F27BF766426B}"/>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7347855" y="3200400"/>
              <a:ext cx="1181100" cy="1181100"/>
            </a:xfrm>
            <a:prstGeom prst="rect">
              <a:avLst/>
            </a:prstGeom>
          </p:spPr>
        </p:pic>
        <p:pic>
          <p:nvPicPr>
            <p:cNvPr id="35" name="Graphic 34">
              <a:extLst>
                <a:ext uri="{FF2B5EF4-FFF2-40B4-BE49-F238E27FC236}">
                  <a16:creationId xmlns:a16="http://schemas.microsoft.com/office/drawing/2014/main" id="{A978A935-C94E-EE7C-C7BE-07A222867277}"/>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8817426" y="3200400"/>
              <a:ext cx="1181100" cy="1181100"/>
            </a:xfrm>
            <a:prstGeom prst="rect">
              <a:avLst/>
            </a:prstGeom>
          </p:spPr>
        </p:pic>
        <p:pic>
          <p:nvPicPr>
            <p:cNvPr id="37" name="Graphic 36">
              <a:extLst>
                <a:ext uri="{FF2B5EF4-FFF2-40B4-BE49-F238E27FC236}">
                  <a16:creationId xmlns:a16="http://schemas.microsoft.com/office/drawing/2014/main" id="{7C2EE1F8-7F06-957D-DF59-6D4E2B16D34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10287000" y="3200400"/>
              <a:ext cx="1181100" cy="1181100"/>
            </a:xfrm>
            <a:prstGeom prst="rect">
              <a:avLst/>
            </a:prstGeom>
          </p:spPr>
        </p:pic>
      </p:grpSp>
    </p:spTree>
    <p:extLst>
      <p:ext uri="{BB962C8B-B14F-4D97-AF65-F5344CB8AC3E}">
        <p14:creationId xmlns:p14="http://schemas.microsoft.com/office/powerpoint/2010/main" val="3776061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act Us-single or double contac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B6EADB7-3CC0-7099-8C49-4EDEA7395E8A}"/>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33" name="Text Placeholder 4">
            <a:extLst>
              <a:ext uri="{FF2B5EF4-FFF2-40B4-BE49-F238E27FC236}">
                <a16:creationId xmlns:a16="http://schemas.microsoft.com/office/drawing/2014/main" id="{D40490E3-9ACA-A37E-B32C-788800F3A69D}"/>
              </a:ext>
            </a:extLst>
          </p:cNvPr>
          <p:cNvSpPr>
            <a:spLocks noGrp="1"/>
          </p:cNvSpPr>
          <p:nvPr>
            <p:ph type="body" sz="quarter" idx="13" hasCustomPrompt="1"/>
          </p:nvPr>
        </p:nvSpPr>
        <p:spPr>
          <a:xfrm>
            <a:off x="965881" y="4462389"/>
            <a:ext cx="3169751" cy="554880"/>
          </a:xfrm>
        </p:spPr>
        <p:txBody>
          <a:bodyPr>
            <a:noAutofit/>
          </a:bodyPr>
          <a:lstStyle>
            <a:lvl1pPr marL="0" indent="0">
              <a:buFont typeface="Arial" panose="020B0604020202020204" pitchFamily="34" charset="0"/>
              <a:buNone/>
              <a:defRPr sz="1800" b="1" i="0">
                <a:solidFill>
                  <a:schemeClr val="bg1"/>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err="1"/>
              <a:t>ncdot.gov</a:t>
            </a:r>
            <a:endParaRPr lang="en-US" dirty="0"/>
          </a:p>
        </p:txBody>
      </p:sp>
      <p:sp>
        <p:nvSpPr>
          <p:cNvPr id="35" name="TextBox 34">
            <a:extLst>
              <a:ext uri="{FF2B5EF4-FFF2-40B4-BE49-F238E27FC236}">
                <a16:creationId xmlns:a16="http://schemas.microsoft.com/office/drawing/2014/main" id="{2074EDC5-E1D5-BF3A-B15B-FB990EE1C9C7}"/>
              </a:ext>
            </a:extLst>
          </p:cNvPr>
          <p:cNvSpPr txBox="1"/>
          <p:nvPr userDrawn="1"/>
        </p:nvSpPr>
        <p:spPr>
          <a:xfrm>
            <a:off x="950286" y="4964311"/>
            <a:ext cx="1285920" cy="379015"/>
          </a:xfrm>
          <a:prstGeom prst="rect">
            <a:avLst/>
          </a:prstGeom>
          <a:noFill/>
        </p:spPr>
        <p:txBody>
          <a:bodyPr wrap="square" rtlCol="0">
            <a:spAutoFit/>
          </a:bodyPr>
          <a:lstStyle/>
          <a:p>
            <a:pPr>
              <a:lnSpc>
                <a:spcPct val="150000"/>
              </a:lnSpc>
            </a:pPr>
            <a:r>
              <a:rPr lang="en-US" sz="1400" b="0" i="0" dirty="0">
                <a:solidFill>
                  <a:schemeClr val="bg1"/>
                </a:solidFill>
                <a:latin typeface="Montserrat Light" pitchFamily="2" charset="77"/>
              </a:rPr>
              <a:t>@NCDOT</a:t>
            </a:r>
          </a:p>
        </p:txBody>
      </p:sp>
      <p:pic>
        <p:nvPicPr>
          <p:cNvPr id="37" name="Picture 36">
            <a:extLst>
              <a:ext uri="{FF2B5EF4-FFF2-40B4-BE49-F238E27FC236}">
                <a16:creationId xmlns:a16="http://schemas.microsoft.com/office/drawing/2014/main" id="{FE0FCD33-9A5F-5ED3-1EF2-8C55463BD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545" y="5090075"/>
            <a:ext cx="260587" cy="211561"/>
          </a:xfrm>
          <a:prstGeom prst="rect">
            <a:avLst/>
          </a:prstGeom>
        </p:spPr>
      </p:pic>
      <p:pic>
        <p:nvPicPr>
          <p:cNvPr id="38" name="Picture 37">
            <a:extLst>
              <a:ext uri="{FF2B5EF4-FFF2-40B4-BE49-F238E27FC236}">
                <a16:creationId xmlns:a16="http://schemas.microsoft.com/office/drawing/2014/main" id="{E61F0A0E-CA22-C649-F088-049632D0FE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3940" y="4491594"/>
            <a:ext cx="267093" cy="213674"/>
          </a:xfrm>
          <a:prstGeom prst="rect">
            <a:avLst/>
          </a:prstGeom>
        </p:spPr>
      </p:pic>
      <p:pic>
        <p:nvPicPr>
          <p:cNvPr id="39" name="Picture 38">
            <a:extLst>
              <a:ext uri="{FF2B5EF4-FFF2-40B4-BE49-F238E27FC236}">
                <a16:creationId xmlns:a16="http://schemas.microsoft.com/office/drawing/2014/main" id="{1C58AE78-EC8E-6E07-C646-51F69E84701F}"/>
              </a:ext>
            </a:extLst>
          </p:cNvPr>
          <p:cNvPicPr>
            <a:picLocks noChangeAspect="1"/>
          </p:cNvPicPr>
          <p:nvPr userDrawn="1"/>
        </p:nvPicPr>
        <p:blipFill>
          <a:blip r:embed="rId5"/>
          <a:stretch>
            <a:fillRect/>
          </a:stretch>
        </p:blipFill>
        <p:spPr>
          <a:xfrm>
            <a:off x="2368025" y="5530686"/>
            <a:ext cx="260587" cy="260587"/>
          </a:xfrm>
          <a:prstGeom prst="rect">
            <a:avLst/>
          </a:prstGeom>
        </p:spPr>
      </p:pic>
      <p:pic>
        <p:nvPicPr>
          <p:cNvPr id="40" name="Picture 39">
            <a:extLst>
              <a:ext uri="{FF2B5EF4-FFF2-40B4-BE49-F238E27FC236}">
                <a16:creationId xmlns:a16="http://schemas.microsoft.com/office/drawing/2014/main" id="{F9438435-38A5-4D88-608F-C3AD7E30289B}"/>
              </a:ext>
            </a:extLst>
          </p:cNvPr>
          <p:cNvPicPr>
            <a:picLocks noChangeAspect="1"/>
          </p:cNvPicPr>
          <p:nvPr userDrawn="1"/>
        </p:nvPicPr>
        <p:blipFill>
          <a:blip r:embed="rId6"/>
          <a:stretch>
            <a:fillRect/>
          </a:stretch>
        </p:blipFill>
        <p:spPr>
          <a:xfrm>
            <a:off x="2368025" y="5076011"/>
            <a:ext cx="260587" cy="260587"/>
          </a:xfrm>
          <a:prstGeom prst="rect">
            <a:avLst/>
          </a:prstGeom>
        </p:spPr>
      </p:pic>
      <p:pic>
        <p:nvPicPr>
          <p:cNvPr id="41" name="Picture 40">
            <a:extLst>
              <a:ext uri="{FF2B5EF4-FFF2-40B4-BE49-F238E27FC236}">
                <a16:creationId xmlns:a16="http://schemas.microsoft.com/office/drawing/2014/main" id="{24F4BC91-610D-9C86-27A6-2A4CA2C5A0AB}"/>
              </a:ext>
            </a:extLst>
          </p:cNvPr>
          <p:cNvPicPr>
            <a:picLocks noChangeAspect="1"/>
          </p:cNvPicPr>
          <p:nvPr userDrawn="1"/>
        </p:nvPicPr>
        <p:blipFill>
          <a:blip r:embed="rId7"/>
          <a:stretch>
            <a:fillRect/>
          </a:stretch>
        </p:blipFill>
        <p:spPr>
          <a:xfrm>
            <a:off x="673940" y="5522099"/>
            <a:ext cx="295255" cy="290516"/>
          </a:xfrm>
          <a:prstGeom prst="rect">
            <a:avLst/>
          </a:prstGeom>
        </p:spPr>
      </p:pic>
      <p:sp>
        <p:nvSpPr>
          <p:cNvPr id="43" name="TextBox 42">
            <a:extLst>
              <a:ext uri="{FF2B5EF4-FFF2-40B4-BE49-F238E27FC236}">
                <a16:creationId xmlns:a16="http://schemas.microsoft.com/office/drawing/2014/main" id="{2DBE9519-D88E-1749-BDA7-352FC4E514E0}"/>
              </a:ext>
            </a:extLst>
          </p:cNvPr>
          <p:cNvSpPr txBox="1"/>
          <p:nvPr userDrawn="1"/>
        </p:nvSpPr>
        <p:spPr>
          <a:xfrm>
            <a:off x="960118" y="5447286"/>
            <a:ext cx="1285920" cy="358560"/>
          </a:xfrm>
          <a:prstGeom prst="rect">
            <a:avLst/>
          </a:prstGeom>
          <a:noFill/>
        </p:spPr>
        <p:txBody>
          <a:bodyPr wrap="square" rtlCol="0">
            <a:spAutoFit/>
          </a:bodyPr>
          <a:lstStyle/>
          <a:p>
            <a:pPr>
              <a:lnSpc>
                <a:spcPct val="150000"/>
              </a:lnSpc>
            </a:pPr>
            <a:r>
              <a:rPr lang="en-US" sz="1300" b="0" i="0" dirty="0">
                <a:solidFill>
                  <a:schemeClr val="bg1"/>
                </a:solidFill>
                <a:latin typeface="Montserrat Light" pitchFamily="2" charset="77"/>
              </a:rPr>
              <a:t>@NCDOT</a:t>
            </a:r>
          </a:p>
        </p:txBody>
      </p:sp>
      <p:sp>
        <p:nvSpPr>
          <p:cNvPr id="45" name="TextBox 44">
            <a:extLst>
              <a:ext uri="{FF2B5EF4-FFF2-40B4-BE49-F238E27FC236}">
                <a16:creationId xmlns:a16="http://schemas.microsoft.com/office/drawing/2014/main" id="{762154A0-A0B6-D570-EDCA-44FBC3370E33}"/>
              </a:ext>
            </a:extLst>
          </p:cNvPr>
          <p:cNvSpPr txBox="1"/>
          <p:nvPr userDrawn="1"/>
        </p:nvSpPr>
        <p:spPr>
          <a:xfrm>
            <a:off x="2681239" y="5013471"/>
            <a:ext cx="2095931" cy="358560"/>
          </a:xfrm>
          <a:prstGeom prst="rect">
            <a:avLst/>
          </a:prstGeom>
          <a:noFill/>
        </p:spPr>
        <p:txBody>
          <a:bodyPr wrap="square" rtlCol="0">
            <a:spAutoFit/>
          </a:bodyPr>
          <a:lstStyle/>
          <a:p>
            <a:pPr>
              <a:lnSpc>
                <a:spcPct val="150000"/>
              </a:lnSpc>
            </a:pPr>
            <a:r>
              <a:rPr lang="en-US" sz="1300" b="0" i="0" dirty="0">
                <a:solidFill>
                  <a:schemeClr val="bg1"/>
                </a:solidFill>
                <a:latin typeface="Montserrat Light" pitchFamily="2" charset="77"/>
              </a:rPr>
              <a:t>NCDOT</a:t>
            </a:r>
          </a:p>
        </p:txBody>
      </p:sp>
      <p:sp>
        <p:nvSpPr>
          <p:cNvPr id="46" name="TextBox 45">
            <a:extLst>
              <a:ext uri="{FF2B5EF4-FFF2-40B4-BE49-F238E27FC236}">
                <a16:creationId xmlns:a16="http://schemas.microsoft.com/office/drawing/2014/main" id="{DB6C3C3D-1C69-D5D9-E2A0-0B32DFDFEB69}"/>
              </a:ext>
            </a:extLst>
          </p:cNvPr>
          <p:cNvSpPr txBox="1"/>
          <p:nvPr userDrawn="1"/>
        </p:nvSpPr>
        <p:spPr>
          <a:xfrm>
            <a:off x="2681239" y="5435051"/>
            <a:ext cx="2095931" cy="358560"/>
          </a:xfrm>
          <a:prstGeom prst="rect">
            <a:avLst/>
          </a:prstGeom>
          <a:noFill/>
        </p:spPr>
        <p:txBody>
          <a:bodyPr wrap="square" rtlCol="0">
            <a:spAutoFit/>
          </a:bodyPr>
          <a:lstStyle/>
          <a:p>
            <a:pPr>
              <a:lnSpc>
                <a:spcPct val="150000"/>
              </a:lnSpc>
            </a:pPr>
            <a:r>
              <a:rPr lang="en-US" sz="1300" b="0" i="0" dirty="0" err="1">
                <a:solidFill>
                  <a:schemeClr val="bg1"/>
                </a:solidFill>
                <a:latin typeface="Montserrat Light" pitchFamily="2" charset="77"/>
              </a:rPr>
              <a:t>ncdotcom</a:t>
            </a:r>
            <a:endParaRPr lang="en-US" sz="1300" b="0" i="0" dirty="0">
              <a:solidFill>
                <a:schemeClr val="bg1"/>
              </a:solidFill>
              <a:latin typeface="Montserrat Light" pitchFamily="2" charset="77"/>
            </a:endParaRPr>
          </a:p>
        </p:txBody>
      </p:sp>
      <p:sp>
        <p:nvSpPr>
          <p:cNvPr id="49" name="Rectangle 48">
            <a:extLst>
              <a:ext uri="{FF2B5EF4-FFF2-40B4-BE49-F238E27FC236}">
                <a16:creationId xmlns:a16="http://schemas.microsoft.com/office/drawing/2014/main" id="{F47309D4-8481-3F44-1630-D48FFD705643}"/>
              </a:ext>
            </a:extLst>
          </p:cNvPr>
          <p:cNvSpPr/>
          <p:nvPr userDrawn="1"/>
        </p:nvSpPr>
        <p:spPr>
          <a:xfrm>
            <a:off x="1002650" y="2634843"/>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ontserrat" pitchFamily="2" charset="77"/>
            </a:endParaRPr>
          </a:p>
        </p:txBody>
      </p:sp>
      <p:sp>
        <p:nvSpPr>
          <p:cNvPr id="51" name="Title 1">
            <a:extLst>
              <a:ext uri="{FF2B5EF4-FFF2-40B4-BE49-F238E27FC236}">
                <a16:creationId xmlns:a16="http://schemas.microsoft.com/office/drawing/2014/main" id="{F8D6BC6F-24AE-6EFC-3FAB-C7B63094440C}"/>
              </a:ext>
            </a:extLst>
          </p:cNvPr>
          <p:cNvSpPr txBox="1">
            <a:spLocks/>
          </p:cNvSpPr>
          <p:nvPr userDrawn="1"/>
        </p:nvSpPr>
        <p:spPr>
          <a:xfrm>
            <a:off x="903091" y="1860730"/>
            <a:ext cx="10615448" cy="565249"/>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082940"/>
                </a:solidFill>
                <a:latin typeface="TransportNewMedium_gdi" pitchFamily="2" charset="77"/>
                <a:ea typeface="+mj-ea"/>
                <a:cs typeface="+mj-cs"/>
              </a:defRPr>
            </a:lvl1pPr>
          </a:lstStyle>
          <a:p>
            <a:r>
              <a:rPr lang="en-US" sz="3800" b="1" i="0" dirty="0">
                <a:solidFill>
                  <a:schemeClr val="bg1"/>
                </a:solidFill>
                <a:latin typeface="Montserrat" pitchFamily="2" charset="77"/>
              </a:rPr>
              <a:t>Contact Us</a:t>
            </a:r>
          </a:p>
        </p:txBody>
      </p:sp>
      <p:sp>
        <p:nvSpPr>
          <p:cNvPr id="3" name="Text Placeholder 2">
            <a:extLst>
              <a:ext uri="{FF2B5EF4-FFF2-40B4-BE49-F238E27FC236}">
                <a16:creationId xmlns:a16="http://schemas.microsoft.com/office/drawing/2014/main" id="{E58E7E8D-E3EF-205A-569A-AC9B67ED51AD}"/>
              </a:ext>
            </a:extLst>
          </p:cNvPr>
          <p:cNvSpPr>
            <a:spLocks noGrp="1"/>
          </p:cNvSpPr>
          <p:nvPr>
            <p:ph type="body" sz="quarter" idx="16" hasCustomPrompt="1"/>
          </p:nvPr>
        </p:nvSpPr>
        <p:spPr>
          <a:xfrm>
            <a:off x="6388100" y="3006725"/>
            <a:ext cx="547844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19" name="Text Placeholder 2">
            <a:extLst>
              <a:ext uri="{FF2B5EF4-FFF2-40B4-BE49-F238E27FC236}">
                <a16:creationId xmlns:a16="http://schemas.microsoft.com/office/drawing/2014/main" id="{9E50309F-CA4A-872E-6F4B-BCBD75710DFF}"/>
              </a:ext>
            </a:extLst>
          </p:cNvPr>
          <p:cNvSpPr>
            <a:spLocks noGrp="1"/>
          </p:cNvSpPr>
          <p:nvPr>
            <p:ph type="body" sz="quarter" idx="17" hasCustomPrompt="1"/>
          </p:nvPr>
        </p:nvSpPr>
        <p:spPr>
          <a:xfrm>
            <a:off x="6400800" y="3362325"/>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0" name="Text Placeholder 2">
            <a:extLst>
              <a:ext uri="{FF2B5EF4-FFF2-40B4-BE49-F238E27FC236}">
                <a16:creationId xmlns:a16="http://schemas.microsoft.com/office/drawing/2014/main" id="{441A9FF9-49E4-B375-297A-B2579C25333E}"/>
              </a:ext>
            </a:extLst>
          </p:cNvPr>
          <p:cNvSpPr>
            <a:spLocks noGrp="1"/>
          </p:cNvSpPr>
          <p:nvPr>
            <p:ph type="body" sz="quarter" idx="18" hasCustomPrompt="1"/>
          </p:nvPr>
        </p:nvSpPr>
        <p:spPr>
          <a:xfrm>
            <a:off x="6400800" y="3692525"/>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1" name="Text Placeholder 2">
            <a:extLst>
              <a:ext uri="{FF2B5EF4-FFF2-40B4-BE49-F238E27FC236}">
                <a16:creationId xmlns:a16="http://schemas.microsoft.com/office/drawing/2014/main" id="{E35AF40F-5851-4563-5F25-ECEAB73ACFBE}"/>
              </a:ext>
            </a:extLst>
          </p:cNvPr>
          <p:cNvSpPr>
            <a:spLocks noGrp="1"/>
          </p:cNvSpPr>
          <p:nvPr>
            <p:ph type="body" sz="quarter" idx="19" hasCustomPrompt="1"/>
          </p:nvPr>
        </p:nvSpPr>
        <p:spPr>
          <a:xfrm>
            <a:off x="966636" y="3016003"/>
            <a:ext cx="527038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2" name="Text Placeholder 2">
            <a:extLst>
              <a:ext uri="{FF2B5EF4-FFF2-40B4-BE49-F238E27FC236}">
                <a16:creationId xmlns:a16="http://schemas.microsoft.com/office/drawing/2014/main" id="{6586AE87-0038-DBC7-6FCF-3CE4441B3F63}"/>
              </a:ext>
            </a:extLst>
          </p:cNvPr>
          <p:cNvSpPr>
            <a:spLocks noGrp="1"/>
          </p:cNvSpPr>
          <p:nvPr>
            <p:ph type="body" sz="quarter" idx="20" hasCustomPrompt="1"/>
          </p:nvPr>
        </p:nvSpPr>
        <p:spPr>
          <a:xfrm>
            <a:off x="979336" y="3371603"/>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3" name="Text Placeholder 2">
            <a:extLst>
              <a:ext uri="{FF2B5EF4-FFF2-40B4-BE49-F238E27FC236}">
                <a16:creationId xmlns:a16="http://schemas.microsoft.com/office/drawing/2014/main" id="{115F88FC-F83E-2E63-8585-170E5F4A26BC}"/>
              </a:ext>
            </a:extLst>
          </p:cNvPr>
          <p:cNvSpPr>
            <a:spLocks noGrp="1"/>
          </p:cNvSpPr>
          <p:nvPr>
            <p:ph type="body" sz="quarter" idx="21" hasCustomPrompt="1"/>
          </p:nvPr>
        </p:nvSpPr>
        <p:spPr>
          <a:xfrm>
            <a:off x="979336" y="3701803"/>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pic>
        <p:nvPicPr>
          <p:cNvPr id="29" name="Picture 28">
            <a:extLst>
              <a:ext uri="{FF2B5EF4-FFF2-40B4-BE49-F238E27FC236}">
                <a16:creationId xmlns:a16="http://schemas.microsoft.com/office/drawing/2014/main" id="{27EF236B-140B-1B29-58B2-8D0537193027}"/>
              </a:ext>
            </a:extLst>
          </p:cNvPr>
          <p:cNvPicPr>
            <a:picLocks noChangeAspect="1"/>
          </p:cNvPicPr>
          <p:nvPr userDrawn="1"/>
        </p:nvPicPr>
        <p:blipFill>
          <a:blip r:embed="rId8"/>
          <a:stretch>
            <a:fillRect/>
          </a:stretch>
        </p:blipFill>
        <p:spPr>
          <a:xfrm>
            <a:off x="4024293" y="5427173"/>
            <a:ext cx="371032" cy="371032"/>
          </a:xfrm>
          <a:prstGeom prst="rect">
            <a:avLst/>
          </a:prstGeom>
        </p:spPr>
      </p:pic>
      <p:sp>
        <p:nvSpPr>
          <p:cNvPr id="30" name="TextBox 29">
            <a:extLst>
              <a:ext uri="{FF2B5EF4-FFF2-40B4-BE49-F238E27FC236}">
                <a16:creationId xmlns:a16="http://schemas.microsoft.com/office/drawing/2014/main" id="{D5222D86-E4FE-EEE4-2A59-8F4622B61CF5}"/>
              </a:ext>
            </a:extLst>
          </p:cNvPr>
          <p:cNvSpPr txBox="1"/>
          <p:nvPr userDrawn="1"/>
        </p:nvSpPr>
        <p:spPr>
          <a:xfrm>
            <a:off x="4345687" y="5424380"/>
            <a:ext cx="1557650" cy="379078"/>
          </a:xfrm>
          <a:prstGeom prst="rect">
            <a:avLst/>
          </a:prstGeom>
          <a:noFill/>
        </p:spPr>
        <p:txBody>
          <a:bodyPr wrap="square" rtlCol="0">
            <a:spAutoFit/>
          </a:bodyPr>
          <a:lstStyle/>
          <a:p>
            <a:pPr>
              <a:lnSpc>
                <a:spcPct val="150000"/>
              </a:lnSpc>
            </a:pPr>
            <a:r>
              <a:rPr lang="en-US" sz="1400" b="0" i="0" dirty="0" err="1">
                <a:solidFill>
                  <a:schemeClr val="bg1"/>
                </a:solidFill>
                <a:latin typeface="Montserrat Light" pitchFamily="2" charset="77"/>
              </a:rPr>
              <a:t>ncdot_comm</a:t>
            </a:r>
            <a:endParaRPr lang="en-US" sz="1400" b="0" i="0" dirty="0">
              <a:solidFill>
                <a:schemeClr val="bg1"/>
              </a:solidFill>
              <a:latin typeface="Montserrat Light" pitchFamily="2" charset="77"/>
            </a:endParaRPr>
          </a:p>
        </p:txBody>
      </p:sp>
      <p:sp>
        <p:nvSpPr>
          <p:cNvPr id="31" name="TextBox 30">
            <a:extLst>
              <a:ext uri="{FF2B5EF4-FFF2-40B4-BE49-F238E27FC236}">
                <a16:creationId xmlns:a16="http://schemas.microsoft.com/office/drawing/2014/main" id="{E47DAF0D-906E-2DDA-92A9-6FBC4DBBD814}"/>
              </a:ext>
            </a:extLst>
          </p:cNvPr>
          <p:cNvSpPr txBox="1"/>
          <p:nvPr userDrawn="1"/>
        </p:nvSpPr>
        <p:spPr>
          <a:xfrm>
            <a:off x="4345686" y="4983853"/>
            <a:ext cx="2496275" cy="379078"/>
          </a:xfrm>
          <a:prstGeom prst="rect">
            <a:avLst/>
          </a:prstGeom>
          <a:noFill/>
        </p:spPr>
        <p:txBody>
          <a:bodyPr wrap="square" rtlCol="0">
            <a:spAutoFit/>
          </a:bodyPr>
          <a:lstStyle/>
          <a:p>
            <a:pPr>
              <a:lnSpc>
                <a:spcPct val="150000"/>
              </a:lnSpc>
            </a:pPr>
            <a:r>
              <a:rPr lang="en-US" sz="1400" b="0" i="0" dirty="0" err="1">
                <a:solidFill>
                  <a:schemeClr val="bg1"/>
                </a:solidFill>
                <a:latin typeface="Montserrat Light" pitchFamily="2" charset="77"/>
              </a:rPr>
              <a:t>NCDOTcommunications</a:t>
            </a:r>
            <a:endParaRPr lang="en-US" sz="1400" b="0" i="0" dirty="0">
              <a:solidFill>
                <a:schemeClr val="bg1"/>
              </a:solidFill>
              <a:latin typeface="Montserrat Light" pitchFamily="2" charset="77"/>
            </a:endParaRPr>
          </a:p>
        </p:txBody>
      </p:sp>
      <p:pic>
        <p:nvPicPr>
          <p:cNvPr id="32" name="Picture 31">
            <a:extLst>
              <a:ext uri="{FF2B5EF4-FFF2-40B4-BE49-F238E27FC236}">
                <a16:creationId xmlns:a16="http://schemas.microsoft.com/office/drawing/2014/main" id="{466DD490-2713-E904-ADFE-332BC610D904}"/>
              </a:ext>
            </a:extLst>
          </p:cNvPr>
          <p:cNvPicPr>
            <a:picLocks noChangeAspect="1"/>
          </p:cNvPicPr>
          <p:nvPr userDrawn="1"/>
        </p:nvPicPr>
        <p:blipFill>
          <a:blip r:embed="rId9"/>
          <a:stretch>
            <a:fillRect/>
          </a:stretch>
        </p:blipFill>
        <p:spPr>
          <a:xfrm>
            <a:off x="3955682" y="4963572"/>
            <a:ext cx="460808" cy="460808"/>
          </a:xfrm>
          <a:prstGeom prst="rect">
            <a:avLst/>
          </a:prstGeom>
        </p:spPr>
      </p:pic>
    </p:spTree>
    <p:extLst>
      <p:ext uri="{BB962C8B-B14F-4D97-AF65-F5344CB8AC3E}">
        <p14:creationId xmlns:p14="http://schemas.microsoft.com/office/powerpoint/2010/main" val="2159700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act Us-multiple contact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FCEC12A7-6A60-5309-4F75-9DC6B1F6C6D1}"/>
              </a:ext>
            </a:extLst>
          </p:cNvPr>
          <p:cNvPicPr>
            <a:picLocks noChangeAspect="1"/>
          </p:cNvPicPr>
          <p:nvPr userDrawn="1"/>
        </p:nvPicPr>
        <p:blipFill rotWithShape="1">
          <a:blip r:embed="rId2"/>
          <a:srcRect r="9568" b="31978"/>
          <a:stretch/>
        </p:blipFill>
        <p:spPr>
          <a:xfrm>
            <a:off x="0" y="-18288"/>
            <a:ext cx="12188952" cy="6876288"/>
          </a:xfrm>
          <a:prstGeom prst="rect">
            <a:avLst/>
          </a:prstGeom>
        </p:spPr>
      </p:pic>
      <p:sp>
        <p:nvSpPr>
          <p:cNvPr id="33" name="Text Placeholder 4">
            <a:extLst>
              <a:ext uri="{FF2B5EF4-FFF2-40B4-BE49-F238E27FC236}">
                <a16:creationId xmlns:a16="http://schemas.microsoft.com/office/drawing/2014/main" id="{D40490E3-9ACA-A37E-B32C-788800F3A69D}"/>
              </a:ext>
            </a:extLst>
          </p:cNvPr>
          <p:cNvSpPr>
            <a:spLocks noGrp="1"/>
          </p:cNvSpPr>
          <p:nvPr>
            <p:ph type="body" sz="quarter" idx="13" hasCustomPrompt="1"/>
          </p:nvPr>
        </p:nvSpPr>
        <p:spPr>
          <a:xfrm>
            <a:off x="965881" y="5036372"/>
            <a:ext cx="3169751" cy="554880"/>
          </a:xfrm>
        </p:spPr>
        <p:txBody>
          <a:bodyPr>
            <a:noAutofit/>
          </a:bodyPr>
          <a:lstStyle>
            <a:lvl1pPr marL="0" indent="0">
              <a:buFont typeface="Arial" panose="020B0604020202020204" pitchFamily="34" charset="0"/>
              <a:buNone/>
              <a:defRPr sz="1800" b="1" i="0">
                <a:solidFill>
                  <a:schemeClr val="bg1"/>
                </a:solidFill>
                <a:latin typeface="Montserrat" panose="00000800000000000000" pitchFamily="2" charset="0"/>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dirty="0" err="1"/>
              <a:t>ncdot.gov</a:t>
            </a:r>
            <a:endParaRPr lang="en-US" dirty="0"/>
          </a:p>
        </p:txBody>
      </p:sp>
      <p:sp>
        <p:nvSpPr>
          <p:cNvPr id="35" name="TextBox 34">
            <a:extLst>
              <a:ext uri="{FF2B5EF4-FFF2-40B4-BE49-F238E27FC236}">
                <a16:creationId xmlns:a16="http://schemas.microsoft.com/office/drawing/2014/main" id="{2074EDC5-E1D5-BF3A-B15B-FB990EE1C9C7}"/>
              </a:ext>
            </a:extLst>
          </p:cNvPr>
          <p:cNvSpPr txBox="1"/>
          <p:nvPr userDrawn="1"/>
        </p:nvSpPr>
        <p:spPr>
          <a:xfrm>
            <a:off x="960118" y="5518630"/>
            <a:ext cx="1285920" cy="379078"/>
          </a:xfrm>
          <a:prstGeom prst="rect">
            <a:avLst/>
          </a:prstGeom>
          <a:noFill/>
        </p:spPr>
        <p:txBody>
          <a:bodyPr wrap="square" rtlCol="0">
            <a:spAutoFit/>
          </a:bodyPr>
          <a:lstStyle/>
          <a:p>
            <a:pPr>
              <a:lnSpc>
                <a:spcPct val="150000"/>
              </a:lnSpc>
            </a:pPr>
            <a:r>
              <a:rPr lang="en-US" sz="1400" b="0" i="0" dirty="0">
                <a:solidFill>
                  <a:schemeClr val="bg1"/>
                </a:solidFill>
                <a:latin typeface="Montserrat Light" pitchFamily="2" charset="77"/>
              </a:rPr>
              <a:t>@NCDOT</a:t>
            </a:r>
          </a:p>
        </p:txBody>
      </p:sp>
      <p:pic>
        <p:nvPicPr>
          <p:cNvPr id="37" name="Picture 36">
            <a:extLst>
              <a:ext uri="{FF2B5EF4-FFF2-40B4-BE49-F238E27FC236}">
                <a16:creationId xmlns:a16="http://schemas.microsoft.com/office/drawing/2014/main" id="{FE0FCD33-9A5F-5ED3-1EF2-8C55463BD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545" y="5664058"/>
            <a:ext cx="260587" cy="211561"/>
          </a:xfrm>
          <a:prstGeom prst="rect">
            <a:avLst/>
          </a:prstGeom>
        </p:spPr>
      </p:pic>
      <p:pic>
        <p:nvPicPr>
          <p:cNvPr id="38" name="Picture 37">
            <a:extLst>
              <a:ext uri="{FF2B5EF4-FFF2-40B4-BE49-F238E27FC236}">
                <a16:creationId xmlns:a16="http://schemas.microsoft.com/office/drawing/2014/main" id="{E61F0A0E-CA22-C649-F088-049632D0FE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3940" y="5065577"/>
            <a:ext cx="267093" cy="213674"/>
          </a:xfrm>
          <a:prstGeom prst="rect">
            <a:avLst/>
          </a:prstGeom>
        </p:spPr>
      </p:pic>
      <p:pic>
        <p:nvPicPr>
          <p:cNvPr id="39" name="Picture 38">
            <a:extLst>
              <a:ext uri="{FF2B5EF4-FFF2-40B4-BE49-F238E27FC236}">
                <a16:creationId xmlns:a16="http://schemas.microsoft.com/office/drawing/2014/main" id="{1C58AE78-EC8E-6E07-C646-51F69E84701F}"/>
              </a:ext>
            </a:extLst>
          </p:cNvPr>
          <p:cNvPicPr>
            <a:picLocks noChangeAspect="1"/>
          </p:cNvPicPr>
          <p:nvPr userDrawn="1"/>
        </p:nvPicPr>
        <p:blipFill>
          <a:blip r:embed="rId5"/>
          <a:stretch>
            <a:fillRect/>
          </a:stretch>
        </p:blipFill>
        <p:spPr>
          <a:xfrm>
            <a:off x="2368025" y="6104669"/>
            <a:ext cx="260587" cy="260587"/>
          </a:xfrm>
          <a:prstGeom prst="rect">
            <a:avLst/>
          </a:prstGeom>
        </p:spPr>
      </p:pic>
      <p:pic>
        <p:nvPicPr>
          <p:cNvPr id="40" name="Picture 39">
            <a:extLst>
              <a:ext uri="{FF2B5EF4-FFF2-40B4-BE49-F238E27FC236}">
                <a16:creationId xmlns:a16="http://schemas.microsoft.com/office/drawing/2014/main" id="{F9438435-38A5-4D88-608F-C3AD7E30289B}"/>
              </a:ext>
            </a:extLst>
          </p:cNvPr>
          <p:cNvPicPr>
            <a:picLocks noChangeAspect="1"/>
          </p:cNvPicPr>
          <p:nvPr userDrawn="1"/>
        </p:nvPicPr>
        <p:blipFill>
          <a:blip r:embed="rId6"/>
          <a:stretch>
            <a:fillRect/>
          </a:stretch>
        </p:blipFill>
        <p:spPr>
          <a:xfrm>
            <a:off x="2368025" y="5649994"/>
            <a:ext cx="260587" cy="260587"/>
          </a:xfrm>
          <a:prstGeom prst="rect">
            <a:avLst/>
          </a:prstGeom>
        </p:spPr>
      </p:pic>
      <p:pic>
        <p:nvPicPr>
          <p:cNvPr id="41" name="Picture 40">
            <a:extLst>
              <a:ext uri="{FF2B5EF4-FFF2-40B4-BE49-F238E27FC236}">
                <a16:creationId xmlns:a16="http://schemas.microsoft.com/office/drawing/2014/main" id="{24F4BC91-610D-9C86-27A6-2A4CA2C5A0AB}"/>
              </a:ext>
            </a:extLst>
          </p:cNvPr>
          <p:cNvPicPr>
            <a:picLocks noChangeAspect="1"/>
          </p:cNvPicPr>
          <p:nvPr userDrawn="1"/>
        </p:nvPicPr>
        <p:blipFill>
          <a:blip r:embed="rId7"/>
          <a:stretch>
            <a:fillRect/>
          </a:stretch>
        </p:blipFill>
        <p:spPr>
          <a:xfrm>
            <a:off x="673940" y="6096082"/>
            <a:ext cx="295255" cy="290516"/>
          </a:xfrm>
          <a:prstGeom prst="rect">
            <a:avLst/>
          </a:prstGeom>
        </p:spPr>
      </p:pic>
      <p:sp>
        <p:nvSpPr>
          <p:cNvPr id="43" name="TextBox 42">
            <a:extLst>
              <a:ext uri="{FF2B5EF4-FFF2-40B4-BE49-F238E27FC236}">
                <a16:creationId xmlns:a16="http://schemas.microsoft.com/office/drawing/2014/main" id="{2DBE9519-D88E-1749-BDA7-352FC4E514E0}"/>
              </a:ext>
            </a:extLst>
          </p:cNvPr>
          <p:cNvSpPr txBox="1"/>
          <p:nvPr userDrawn="1"/>
        </p:nvSpPr>
        <p:spPr>
          <a:xfrm>
            <a:off x="960118" y="5991773"/>
            <a:ext cx="1285920" cy="379078"/>
          </a:xfrm>
          <a:prstGeom prst="rect">
            <a:avLst/>
          </a:prstGeom>
          <a:noFill/>
        </p:spPr>
        <p:txBody>
          <a:bodyPr wrap="square" rtlCol="0">
            <a:spAutoFit/>
          </a:bodyPr>
          <a:lstStyle/>
          <a:p>
            <a:pPr>
              <a:lnSpc>
                <a:spcPct val="150000"/>
              </a:lnSpc>
            </a:pPr>
            <a:r>
              <a:rPr lang="en-US" sz="1400" b="0" i="0" dirty="0">
                <a:solidFill>
                  <a:schemeClr val="bg1"/>
                </a:solidFill>
                <a:latin typeface="Montserrat Light" pitchFamily="2" charset="77"/>
              </a:rPr>
              <a:t>@NCDOT</a:t>
            </a:r>
          </a:p>
        </p:txBody>
      </p:sp>
      <p:sp>
        <p:nvSpPr>
          <p:cNvPr id="45" name="TextBox 44">
            <a:extLst>
              <a:ext uri="{FF2B5EF4-FFF2-40B4-BE49-F238E27FC236}">
                <a16:creationId xmlns:a16="http://schemas.microsoft.com/office/drawing/2014/main" id="{762154A0-A0B6-D570-EDCA-44FBC3370E33}"/>
              </a:ext>
            </a:extLst>
          </p:cNvPr>
          <p:cNvSpPr txBox="1"/>
          <p:nvPr userDrawn="1"/>
        </p:nvSpPr>
        <p:spPr>
          <a:xfrm>
            <a:off x="2681239" y="5576501"/>
            <a:ext cx="2095931" cy="379078"/>
          </a:xfrm>
          <a:prstGeom prst="rect">
            <a:avLst/>
          </a:prstGeom>
          <a:noFill/>
        </p:spPr>
        <p:txBody>
          <a:bodyPr wrap="square" rtlCol="0">
            <a:spAutoFit/>
          </a:bodyPr>
          <a:lstStyle/>
          <a:p>
            <a:pPr>
              <a:lnSpc>
                <a:spcPct val="150000"/>
              </a:lnSpc>
            </a:pPr>
            <a:r>
              <a:rPr lang="en-US" sz="1400" b="0" i="0" dirty="0">
                <a:solidFill>
                  <a:schemeClr val="bg1"/>
                </a:solidFill>
                <a:latin typeface="Montserrat Light" pitchFamily="2" charset="77"/>
              </a:rPr>
              <a:t>NCDOT</a:t>
            </a:r>
          </a:p>
        </p:txBody>
      </p:sp>
      <p:sp>
        <p:nvSpPr>
          <p:cNvPr id="46" name="TextBox 45">
            <a:extLst>
              <a:ext uri="{FF2B5EF4-FFF2-40B4-BE49-F238E27FC236}">
                <a16:creationId xmlns:a16="http://schemas.microsoft.com/office/drawing/2014/main" id="{DB6C3C3D-1C69-D5D9-E2A0-0B32DFDFEB69}"/>
              </a:ext>
            </a:extLst>
          </p:cNvPr>
          <p:cNvSpPr txBox="1"/>
          <p:nvPr userDrawn="1"/>
        </p:nvSpPr>
        <p:spPr>
          <a:xfrm>
            <a:off x="2681240" y="6011958"/>
            <a:ext cx="1191514" cy="379078"/>
          </a:xfrm>
          <a:prstGeom prst="rect">
            <a:avLst/>
          </a:prstGeom>
          <a:noFill/>
        </p:spPr>
        <p:txBody>
          <a:bodyPr wrap="square" rtlCol="0">
            <a:spAutoFit/>
          </a:bodyPr>
          <a:lstStyle/>
          <a:p>
            <a:pPr>
              <a:lnSpc>
                <a:spcPct val="150000"/>
              </a:lnSpc>
            </a:pPr>
            <a:r>
              <a:rPr lang="en-US" sz="1400" b="0" i="0" dirty="0" err="1">
                <a:solidFill>
                  <a:schemeClr val="bg1"/>
                </a:solidFill>
                <a:latin typeface="Montserrat Light" pitchFamily="2" charset="77"/>
              </a:rPr>
              <a:t>ncdotcom</a:t>
            </a:r>
            <a:endParaRPr lang="en-US" sz="1400" b="0" i="0" dirty="0">
              <a:solidFill>
                <a:schemeClr val="bg1"/>
              </a:solidFill>
              <a:latin typeface="Montserrat Light" pitchFamily="2" charset="77"/>
            </a:endParaRPr>
          </a:p>
        </p:txBody>
      </p:sp>
      <p:sp>
        <p:nvSpPr>
          <p:cNvPr id="51" name="Title 1">
            <a:extLst>
              <a:ext uri="{FF2B5EF4-FFF2-40B4-BE49-F238E27FC236}">
                <a16:creationId xmlns:a16="http://schemas.microsoft.com/office/drawing/2014/main" id="{F8D6BC6F-24AE-6EFC-3FAB-C7B63094440C}"/>
              </a:ext>
            </a:extLst>
          </p:cNvPr>
          <p:cNvSpPr txBox="1">
            <a:spLocks/>
          </p:cNvSpPr>
          <p:nvPr userDrawn="1"/>
        </p:nvSpPr>
        <p:spPr>
          <a:xfrm>
            <a:off x="903091" y="787749"/>
            <a:ext cx="10615448" cy="565249"/>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082940"/>
                </a:solidFill>
                <a:latin typeface="TransportNewMedium_gdi" pitchFamily="2" charset="77"/>
                <a:ea typeface="+mj-ea"/>
                <a:cs typeface="+mj-cs"/>
              </a:defRPr>
            </a:lvl1pPr>
          </a:lstStyle>
          <a:p>
            <a:r>
              <a:rPr lang="en-US" sz="3800" b="1" i="0" dirty="0">
                <a:solidFill>
                  <a:schemeClr val="bg1"/>
                </a:solidFill>
                <a:latin typeface="Montserrat" pitchFamily="2" charset="77"/>
              </a:rPr>
              <a:t>Contact Us</a:t>
            </a:r>
          </a:p>
        </p:txBody>
      </p:sp>
      <p:sp>
        <p:nvSpPr>
          <p:cNvPr id="18" name="Text Placeholder 2">
            <a:extLst>
              <a:ext uri="{FF2B5EF4-FFF2-40B4-BE49-F238E27FC236}">
                <a16:creationId xmlns:a16="http://schemas.microsoft.com/office/drawing/2014/main" id="{69F11D5A-4FEB-BBF6-91A9-4F1E2F2906F8}"/>
              </a:ext>
            </a:extLst>
          </p:cNvPr>
          <p:cNvSpPr>
            <a:spLocks noGrp="1"/>
          </p:cNvSpPr>
          <p:nvPr>
            <p:ph type="body" sz="quarter" idx="16" hasCustomPrompt="1"/>
          </p:nvPr>
        </p:nvSpPr>
        <p:spPr>
          <a:xfrm>
            <a:off x="6388100" y="2211592"/>
            <a:ext cx="547844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19" name="Text Placeholder 2">
            <a:extLst>
              <a:ext uri="{FF2B5EF4-FFF2-40B4-BE49-F238E27FC236}">
                <a16:creationId xmlns:a16="http://schemas.microsoft.com/office/drawing/2014/main" id="{3E6E0B6A-9555-DA49-784C-6C760FD19C64}"/>
              </a:ext>
            </a:extLst>
          </p:cNvPr>
          <p:cNvSpPr>
            <a:spLocks noGrp="1"/>
          </p:cNvSpPr>
          <p:nvPr>
            <p:ph type="body" sz="quarter" idx="17" hasCustomPrompt="1"/>
          </p:nvPr>
        </p:nvSpPr>
        <p:spPr>
          <a:xfrm>
            <a:off x="6400800" y="2567192"/>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0" name="Text Placeholder 2">
            <a:extLst>
              <a:ext uri="{FF2B5EF4-FFF2-40B4-BE49-F238E27FC236}">
                <a16:creationId xmlns:a16="http://schemas.microsoft.com/office/drawing/2014/main" id="{D09CF7C7-F084-1E90-A274-23C1E2C45094}"/>
              </a:ext>
            </a:extLst>
          </p:cNvPr>
          <p:cNvSpPr>
            <a:spLocks noGrp="1"/>
          </p:cNvSpPr>
          <p:nvPr>
            <p:ph type="body" sz="quarter" idx="18" hasCustomPrompt="1"/>
          </p:nvPr>
        </p:nvSpPr>
        <p:spPr>
          <a:xfrm>
            <a:off x="6400800" y="2897392"/>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1" name="Text Placeholder 2">
            <a:extLst>
              <a:ext uri="{FF2B5EF4-FFF2-40B4-BE49-F238E27FC236}">
                <a16:creationId xmlns:a16="http://schemas.microsoft.com/office/drawing/2014/main" id="{88447BFA-DE12-941E-40CA-BF5E53CF464D}"/>
              </a:ext>
            </a:extLst>
          </p:cNvPr>
          <p:cNvSpPr>
            <a:spLocks noGrp="1"/>
          </p:cNvSpPr>
          <p:nvPr>
            <p:ph type="body" sz="quarter" idx="19" hasCustomPrompt="1"/>
          </p:nvPr>
        </p:nvSpPr>
        <p:spPr>
          <a:xfrm>
            <a:off x="966636" y="2220870"/>
            <a:ext cx="527038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2" name="Text Placeholder 2">
            <a:extLst>
              <a:ext uri="{FF2B5EF4-FFF2-40B4-BE49-F238E27FC236}">
                <a16:creationId xmlns:a16="http://schemas.microsoft.com/office/drawing/2014/main" id="{1812400E-BF6F-8783-F408-8F7A155DFBA5}"/>
              </a:ext>
            </a:extLst>
          </p:cNvPr>
          <p:cNvSpPr>
            <a:spLocks noGrp="1"/>
          </p:cNvSpPr>
          <p:nvPr>
            <p:ph type="body" sz="quarter" idx="20" hasCustomPrompt="1"/>
          </p:nvPr>
        </p:nvSpPr>
        <p:spPr>
          <a:xfrm>
            <a:off x="979336" y="2576470"/>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3" name="Text Placeholder 2">
            <a:extLst>
              <a:ext uri="{FF2B5EF4-FFF2-40B4-BE49-F238E27FC236}">
                <a16:creationId xmlns:a16="http://schemas.microsoft.com/office/drawing/2014/main" id="{4CB7CE07-E032-17E1-4B48-2DCEB6CEA0F9}"/>
              </a:ext>
            </a:extLst>
          </p:cNvPr>
          <p:cNvSpPr>
            <a:spLocks noGrp="1"/>
          </p:cNvSpPr>
          <p:nvPr>
            <p:ph type="body" sz="quarter" idx="21" hasCustomPrompt="1"/>
          </p:nvPr>
        </p:nvSpPr>
        <p:spPr>
          <a:xfrm>
            <a:off x="979336" y="2906670"/>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4" name="Text Placeholder 2">
            <a:extLst>
              <a:ext uri="{FF2B5EF4-FFF2-40B4-BE49-F238E27FC236}">
                <a16:creationId xmlns:a16="http://schemas.microsoft.com/office/drawing/2014/main" id="{7F6FA4CB-8448-54E5-1AB1-024A076BC461}"/>
              </a:ext>
            </a:extLst>
          </p:cNvPr>
          <p:cNvSpPr>
            <a:spLocks noGrp="1"/>
          </p:cNvSpPr>
          <p:nvPr>
            <p:ph type="body" sz="quarter" idx="22" hasCustomPrompt="1"/>
          </p:nvPr>
        </p:nvSpPr>
        <p:spPr>
          <a:xfrm>
            <a:off x="6389424" y="3715720"/>
            <a:ext cx="547844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5" name="Text Placeholder 2">
            <a:extLst>
              <a:ext uri="{FF2B5EF4-FFF2-40B4-BE49-F238E27FC236}">
                <a16:creationId xmlns:a16="http://schemas.microsoft.com/office/drawing/2014/main" id="{FAF53386-09F0-DD8F-CBAC-2BC78CE38718}"/>
              </a:ext>
            </a:extLst>
          </p:cNvPr>
          <p:cNvSpPr>
            <a:spLocks noGrp="1"/>
          </p:cNvSpPr>
          <p:nvPr>
            <p:ph type="body" sz="quarter" idx="23" hasCustomPrompt="1"/>
          </p:nvPr>
        </p:nvSpPr>
        <p:spPr>
          <a:xfrm>
            <a:off x="6402124" y="4071320"/>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6" name="Text Placeholder 2">
            <a:extLst>
              <a:ext uri="{FF2B5EF4-FFF2-40B4-BE49-F238E27FC236}">
                <a16:creationId xmlns:a16="http://schemas.microsoft.com/office/drawing/2014/main" id="{07F96E98-B0E9-BF73-40B2-0C0B0CE00A1F}"/>
              </a:ext>
            </a:extLst>
          </p:cNvPr>
          <p:cNvSpPr>
            <a:spLocks noGrp="1"/>
          </p:cNvSpPr>
          <p:nvPr>
            <p:ph type="body" sz="quarter" idx="24" hasCustomPrompt="1"/>
          </p:nvPr>
        </p:nvSpPr>
        <p:spPr>
          <a:xfrm>
            <a:off x="6402124" y="4401520"/>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7" name="Text Placeholder 2">
            <a:extLst>
              <a:ext uri="{FF2B5EF4-FFF2-40B4-BE49-F238E27FC236}">
                <a16:creationId xmlns:a16="http://schemas.microsoft.com/office/drawing/2014/main" id="{EB65B44E-65D7-CFB1-116E-98AD7316142B}"/>
              </a:ext>
            </a:extLst>
          </p:cNvPr>
          <p:cNvSpPr>
            <a:spLocks noGrp="1"/>
          </p:cNvSpPr>
          <p:nvPr>
            <p:ph type="body" sz="quarter" idx="25" hasCustomPrompt="1"/>
          </p:nvPr>
        </p:nvSpPr>
        <p:spPr>
          <a:xfrm>
            <a:off x="967960" y="3724998"/>
            <a:ext cx="527038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8" name="Text Placeholder 2">
            <a:extLst>
              <a:ext uri="{FF2B5EF4-FFF2-40B4-BE49-F238E27FC236}">
                <a16:creationId xmlns:a16="http://schemas.microsoft.com/office/drawing/2014/main" id="{54B561C0-E762-B1DF-A145-734BB98BB480}"/>
              </a:ext>
            </a:extLst>
          </p:cNvPr>
          <p:cNvSpPr>
            <a:spLocks noGrp="1"/>
          </p:cNvSpPr>
          <p:nvPr>
            <p:ph type="body" sz="quarter" idx="26" hasCustomPrompt="1"/>
          </p:nvPr>
        </p:nvSpPr>
        <p:spPr>
          <a:xfrm>
            <a:off x="980660" y="4080598"/>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9" name="Text Placeholder 2">
            <a:extLst>
              <a:ext uri="{FF2B5EF4-FFF2-40B4-BE49-F238E27FC236}">
                <a16:creationId xmlns:a16="http://schemas.microsoft.com/office/drawing/2014/main" id="{9FD77ACB-A050-C5ED-3846-9DD4258BB9C0}"/>
              </a:ext>
            </a:extLst>
          </p:cNvPr>
          <p:cNvSpPr>
            <a:spLocks noGrp="1"/>
          </p:cNvSpPr>
          <p:nvPr>
            <p:ph type="body" sz="quarter" idx="27" hasCustomPrompt="1"/>
          </p:nvPr>
        </p:nvSpPr>
        <p:spPr>
          <a:xfrm>
            <a:off x="980660" y="4410798"/>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30" name="Rectangle 29">
            <a:extLst>
              <a:ext uri="{FF2B5EF4-FFF2-40B4-BE49-F238E27FC236}">
                <a16:creationId xmlns:a16="http://schemas.microsoft.com/office/drawing/2014/main" id="{A2E265B9-B6E1-4F9D-4188-0DEB143CEAA7}"/>
              </a:ext>
            </a:extLst>
          </p:cNvPr>
          <p:cNvSpPr/>
          <p:nvPr userDrawn="1"/>
        </p:nvSpPr>
        <p:spPr>
          <a:xfrm>
            <a:off x="1032205" y="1554672"/>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ontserrat" pitchFamily="2" charset="77"/>
            </a:endParaRPr>
          </a:p>
        </p:txBody>
      </p:sp>
      <p:pic>
        <p:nvPicPr>
          <p:cNvPr id="3" name="Picture 2">
            <a:extLst>
              <a:ext uri="{FF2B5EF4-FFF2-40B4-BE49-F238E27FC236}">
                <a16:creationId xmlns:a16="http://schemas.microsoft.com/office/drawing/2014/main" id="{20467C53-0D23-9C00-187D-A26510F32FE3}"/>
              </a:ext>
            </a:extLst>
          </p:cNvPr>
          <p:cNvPicPr>
            <a:picLocks noChangeAspect="1"/>
          </p:cNvPicPr>
          <p:nvPr userDrawn="1"/>
        </p:nvPicPr>
        <p:blipFill>
          <a:blip r:embed="rId8"/>
          <a:stretch>
            <a:fillRect/>
          </a:stretch>
        </p:blipFill>
        <p:spPr>
          <a:xfrm>
            <a:off x="4024293" y="6015566"/>
            <a:ext cx="371032" cy="371032"/>
          </a:xfrm>
          <a:prstGeom prst="rect">
            <a:avLst/>
          </a:prstGeom>
        </p:spPr>
      </p:pic>
      <p:sp>
        <p:nvSpPr>
          <p:cNvPr id="32" name="TextBox 31">
            <a:extLst>
              <a:ext uri="{FF2B5EF4-FFF2-40B4-BE49-F238E27FC236}">
                <a16:creationId xmlns:a16="http://schemas.microsoft.com/office/drawing/2014/main" id="{B98985FE-EC86-5787-4A29-7104985EABF0}"/>
              </a:ext>
            </a:extLst>
          </p:cNvPr>
          <p:cNvSpPr txBox="1"/>
          <p:nvPr userDrawn="1"/>
        </p:nvSpPr>
        <p:spPr>
          <a:xfrm>
            <a:off x="4329785" y="6012773"/>
            <a:ext cx="1557650" cy="379078"/>
          </a:xfrm>
          <a:prstGeom prst="rect">
            <a:avLst/>
          </a:prstGeom>
          <a:noFill/>
        </p:spPr>
        <p:txBody>
          <a:bodyPr wrap="square" rtlCol="0">
            <a:spAutoFit/>
          </a:bodyPr>
          <a:lstStyle/>
          <a:p>
            <a:pPr>
              <a:lnSpc>
                <a:spcPct val="150000"/>
              </a:lnSpc>
            </a:pPr>
            <a:r>
              <a:rPr lang="en-US" sz="1400" b="0" i="0" dirty="0" err="1">
                <a:solidFill>
                  <a:schemeClr val="bg1"/>
                </a:solidFill>
                <a:latin typeface="Montserrat Light" pitchFamily="2" charset="77"/>
              </a:rPr>
              <a:t>ncdot_comm</a:t>
            </a:r>
            <a:endParaRPr lang="en-US" sz="1400" b="0" i="0" dirty="0">
              <a:solidFill>
                <a:schemeClr val="bg1"/>
              </a:solidFill>
              <a:latin typeface="Montserrat Light" pitchFamily="2" charset="77"/>
            </a:endParaRPr>
          </a:p>
        </p:txBody>
      </p:sp>
      <p:sp>
        <p:nvSpPr>
          <p:cNvPr id="34" name="TextBox 33">
            <a:extLst>
              <a:ext uri="{FF2B5EF4-FFF2-40B4-BE49-F238E27FC236}">
                <a16:creationId xmlns:a16="http://schemas.microsoft.com/office/drawing/2014/main" id="{1CD0A0AC-14E9-5498-E153-4E08B5D4C4A7}"/>
              </a:ext>
            </a:extLst>
          </p:cNvPr>
          <p:cNvSpPr txBox="1"/>
          <p:nvPr userDrawn="1"/>
        </p:nvSpPr>
        <p:spPr>
          <a:xfrm>
            <a:off x="4329784" y="5572246"/>
            <a:ext cx="2496275" cy="379078"/>
          </a:xfrm>
          <a:prstGeom prst="rect">
            <a:avLst/>
          </a:prstGeom>
          <a:noFill/>
        </p:spPr>
        <p:txBody>
          <a:bodyPr wrap="square" rtlCol="0">
            <a:spAutoFit/>
          </a:bodyPr>
          <a:lstStyle/>
          <a:p>
            <a:pPr>
              <a:lnSpc>
                <a:spcPct val="150000"/>
              </a:lnSpc>
            </a:pPr>
            <a:r>
              <a:rPr lang="en-US" sz="1400" b="0" i="0" dirty="0" err="1">
                <a:solidFill>
                  <a:schemeClr val="bg1"/>
                </a:solidFill>
                <a:latin typeface="Montserrat Light" pitchFamily="2" charset="77"/>
              </a:rPr>
              <a:t>NCDOTcommunications</a:t>
            </a:r>
            <a:endParaRPr lang="en-US" sz="1400" b="0" i="0" dirty="0">
              <a:solidFill>
                <a:schemeClr val="bg1"/>
              </a:solidFill>
              <a:latin typeface="Montserrat Light" pitchFamily="2" charset="77"/>
            </a:endParaRPr>
          </a:p>
        </p:txBody>
      </p:sp>
      <p:pic>
        <p:nvPicPr>
          <p:cNvPr id="5" name="Picture 4">
            <a:extLst>
              <a:ext uri="{FF2B5EF4-FFF2-40B4-BE49-F238E27FC236}">
                <a16:creationId xmlns:a16="http://schemas.microsoft.com/office/drawing/2014/main" id="{DFAA55E6-9FB9-14E0-E56C-12CE556385F8}"/>
              </a:ext>
            </a:extLst>
          </p:cNvPr>
          <p:cNvPicPr>
            <a:picLocks noChangeAspect="1"/>
          </p:cNvPicPr>
          <p:nvPr userDrawn="1"/>
        </p:nvPicPr>
        <p:blipFill>
          <a:blip r:embed="rId9"/>
          <a:stretch>
            <a:fillRect/>
          </a:stretch>
        </p:blipFill>
        <p:spPr>
          <a:xfrm>
            <a:off x="3955682" y="5551965"/>
            <a:ext cx="460808" cy="460808"/>
          </a:xfrm>
          <a:prstGeom prst="rect">
            <a:avLst/>
          </a:prstGeom>
        </p:spPr>
      </p:pic>
    </p:spTree>
    <p:extLst>
      <p:ext uri="{BB962C8B-B14F-4D97-AF65-F5344CB8AC3E}">
        <p14:creationId xmlns:p14="http://schemas.microsoft.com/office/powerpoint/2010/main" val="28599955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646264-0739-C8AC-DEDB-4BD95D9223D3}"/>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12" name="Rectangle 11">
            <a:extLst>
              <a:ext uri="{FF2B5EF4-FFF2-40B4-BE49-F238E27FC236}">
                <a16:creationId xmlns:a16="http://schemas.microsoft.com/office/drawing/2014/main" id="{5C63CEC2-73F1-E249-9932-47009EB79E84}"/>
              </a:ext>
            </a:extLst>
          </p:cNvPr>
          <p:cNvSpPr/>
          <p:nvPr userDrawn="1"/>
        </p:nvSpPr>
        <p:spPr>
          <a:xfrm>
            <a:off x="4998720" y="3732704"/>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ontserrat" pitchFamily="2" charset="77"/>
            </a:endParaRPr>
          </a:p>
        </p:txBody>
      </p:sp>
      <p:sp>
        <p:nvSpPr>
          <p:cNvPr id="4" name="TextBox 3">
            <a:extLst>
              <a:ext uri="{FF2B5EF4-FFF2-40B4-BE49-F238E27FC236}">
                <a16:creationId xmlns:a16="http://schemas.microsoft.com/office/drawing/2014/main" id="{9BB465C8-35EB-544D-B744-7871A6117FA2}"/>
              </a:ext>
            </a:extLst>
          </p:cNvPr>
          <p:cNvSpPr txBox="1"/>
          <p:nvPr/>
        </p:nvSpPr>
        <p:spPr>
          <a:xfrm>
            <a:off x="2" y="2825210"/>
            <a:ext cx="12191999" cy="861774"/>
          </a:xfrm>
          <a:prstGeom prst="rect">
            <a:avLst/>
          </a:prstGeom>
          <a:noFill/>
        </p:spPr>
        <p:txBody>
          <a:bodyPr wrap="square" rtlCol="0" anchor="t">
            <a:noAutofit/>
          </a:bodyPr>
          <a:lstStyle/>
          <a:p>
            <a:pPr algn="ctr"/>
            <a:r>
              <a:rPr lang="en-US" sz="3800" b="1" i="0" dirty="0">
                <a:solidFill>
                  <a:schemeClr val="bg1"/>
                </a:solidFill>
                <a:latin typeface="Montserrat" pitchFamily="2" charset="77"/>
              </a:rPr>
              <a:t>Thank you!</a:t>
            </a:r>
          </a:p>
        </p:txBody>
      </p:sp>
    </p:spTree>
    <p:extLst>
      <p:ext uri="{BB962C8B-B14F-4D97-AF65-F5344CB8AC3E}">
        <p14:creationId xmlns:p14="http://schemas.microsoft.com/office/powerpoint/2010/main" val="5580919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Sec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191D083-BEF8-FE6B-186B-B59324D927B5}"/>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pic>
        <p:nvPicPr>
          <p:cNvPr id="9" name="Picture 8">
            <a:extLst>
              <a:ext uri="{FF2B5EF4-FFF2-40B4-BE49-F238E27FC236}">
                <a16:creationId xmlns:a16="http://schemas.microsoft.com/office/drawing/2014/main" id="{6453E11F-8A72-62E0-F813-550BF4ADEE98}"/>
              </a:ext>
            </a:extLst>
          </p:cNvPr>
          <p:cNvPicPr>
            <a:picLocks noChangeAspect="1"/>
          </p:cNvPicPr>
          <p:nvPr userDrawn="1"/>
        </p:nvPicPr>
        <p:blipFill>
          <a:blip r:embed="rId3"/>
          <a:stretch>
            <a:fillRect/>
          </a:stretch>
        </p:blipFill>
        <p:spPr>
          <a:xfrm>
            <a:off x="3808472" y="1141472"/>
            <a:ext cx="4575057" cy="4575057"/>
          </a:xfrm>
          <a:prstGeom prst="rect">
            <a:avLst/>
          </a:prstGeom>
        </p:spPr>
      </p:pic>
    </p:spTree>
    <p:extLst>
      <p:ext uri="{BB962C8B-B14F-4D97-AF65-F5344CB8AC3E}">
        <p14:creationId xmlns:p14="http://schemas.microsoft.com/office/powerpoint/2010/main" val="13226538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full screen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6D48387-1184-0C3C-2C45-6BBB025EC662}"/>
              </a:ext>
            </a:extLst>
          </p:cNvPr>
          <p:cNvSpPr>
            <a:spLocks noGrp="1"/>
          </p:cNvSpPr>
          <p:nvPr>
            <p:ph type="pic" sz="quarter" idx="12"/>
          </p:nvPr>
        </p:nvSpPr>
        <p:spPr>
          <a:xfrm>
            <a:off x="6350" y="-7144"/>
            <a:ext cx="12179300" cy="6872288"/>
          </a:xfrm>
        </p:spPr>
        <p:txBody>
          <a:bodyPr/>
          <a:lstStyle/>
          <a:p>
            <a:r>
              <a:rPr lang="en-US"/>
              <a:t>Click icon to add picture</a:t>
            </a:r>
            <a:endParaRPr lang="en-US" dirty="0"/>
          </a:p>
        </p:txBody>
      </p:sp>
      <p:sp>
        <p:nvSpPr>
          <p:cNvPr id="4" name="Text Placeholder 7">
            <a:extLst>
              <a:ext uri="{FF2B5EF4-FFF2-40B4-BE49-F238E27FC236}">
                <a16:creationId xmlns:a16="http://schemas.microsoft.com/office/drawing/2014/main" id="{BE839A1C-5FD7-5F92-D9BB-B964DE6AA9B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dirty="0"/>
              <a:t>Presentation Title</a:t>
            </a:r>
          </a:p>
        </p:txBody>
      </p:sp>
      <p:pic>
        <p:nvPicPr>
          <p:cNvPr id="5" name="Picture 4">
            <a:extLst>
              <a:ext uri="{FF2B5EF4-FFF2-40B4-BE49-F238E27FC236}">
                <a16:creationId xmlns:a16="http://schemas.microsoft.com/office/drawing/2014/main" id="{D03035B5-04D4-9F44-D9C3-481B0E3E5868}"/>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dirty="0"/>
              <a:t>Disclaimer goes here (if needed)</a:t>
            </a:r>
          </a:p>
        </p:txBody>
      </p:sp>
      <p:sp>
        <p:nvSpPr>
          <p:cNvPr id="11" name="Slide Number Placeholder 4">
            <a:extLst>
              <a:ext uri="{FF2B5EF4-FFF2-40B4-BE49-F238E27FC236}">
                <a16:creationId xmlns:a16="http://schemas.microsoft.com/office/drawing/2014/main" id="{18730F42-381E-1CB2-78AB-F2CCCCF80975}"/>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ln w="3175">
                  <a:noFill/>
                </a:ln>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1889580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theme" Target="../theme/theme2.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18280C9-CCEB-BA44-8DF8-2C25C75D7D3E}"/>
              </a:ext>
            </a:extLst>
          </p:cNvPr>
          <p:cNvSpPr>
            <a:spLocks noGrp="1"/>
          </p:cNvSpPr>
          <p:nvPr>
            <p:ph type="title"/>
          </p:nvPr>
        </p:nvSpPr>
        <p:spPr>
          <a:xfrm>
            <a:off x="434566" y="1091891"/>
            <a:ext cx="11235351" cy="286997"/>
          </a:xfrm>
          <a:prstGeom prst="rect">
            <a:avLst/>
          </a:prstGeom>
        </p:spPr>
        <p:txBody>
          <a:bodyPr vert="horz" lIns="91440" tIns="45720" rIns="91440" bIns="45720" rtlCol="0" anchor="ctr">
            <a:noAutofit/>
          </a:bodyPr>
          <a:lstStyle/>
          <a:p>
            <a:r>
              <a:rPr lang="en-US" dirty="0"/>
              <a:t>Title Goes Here</a:t>
            </a:r>
          </a:p>
        </p:txBody>
      </p:sp>
      <p:sp>
        <p:nvSpPr>
          <p:cNvPr id="9" name="Text Placeholder 2">
            <a:extLst>
              <a:ext uri="{FF2B5EF4-FFF2-40B4-BE49-F238E27FC236}">
                <a16:creationId xmlns:a16="http://schemas.microsoft.com/office/drawing/2014/main" id="{A14F76F9-26CA-9044-AC14-2867D1AB4B46}"/>
              </a:ext>
            </a:extLst>
          </p:cNvPr>
          <p:cNvSpPr>
            <a:spLocks noGrp="1"/>
          </p:cNvSpPr>
          <p:nvPr>
            <p:ph type="body" idx="1"/>
          </p:nvPr>
        </p:nvSpPr>
        <p:spPr>
          <a:xfrm>
            <a:off x="434566" y="1715272"/>
            <a:ext cx="11235351" cy="4188332"/>
          </a:xfrm>
          <a:prstGeom prst="rect">
            <a:avLst/>
          </a:prstGeom>
        </p:spPr>
        <p:txBody>
          <a:bodyPr vert="horz" lIns="91440" tIns="45720" rIns="91440" bIns="45720" rtlCol="0">
            <a:noAutofit/>
          </a:bodyPr>
          <a:lstStyle/>
          <a:p>
            <a:pPr lvl="0"/>
            <a:r>
              <a:rPr lang="en-US" dirty="0"/>
              <a:t>Title</a:t>
            </a:r>
          </a:p>
          <a:p>
            <a:pPr lvl="1"/>
            <a:r>
              <a:rPr lang="en-US" dirty="0"/>
              <a:t>Bullet 1</a:t>
            </a:r>
          </a:p>
          <a:p>
            <a:pPr lvl="2"/>
            <a:r>
              <a:rPr lang="en-US" dirty="0"/>
              <a:t>Bullet 2</a:t>
            </a:r>
          </a:p>
        </p:txBody>
      </p:sp>
    </p:spTree>
    <p:extLst>
      <p:ext uri="{BB962C8B-B14F-4D97-AF65-F5344CB8AC3E}">
        <p14:creationId xmlns:p14="http://schemas.microsoft.com/office/powerpoint/2010/main" val="1128105955"/>
      </p:ext>
    </p:extLst>
  </p:cSld>
  <p:clrMap bg1="lt1" tx1="dk1" bg2="lt2" tx2="dk2" accent1="accent1" accent2="accent2" accent3="accent3" accent4="accent4" accent5="accent5" accent6="accent6" hlink="hlink" folHlink="folHlink"/>
  <p:sldLayoutIdLst>
    <p:sldLayoutId id="2147483705" r:id="rId1"/>
    <p:sldLayoutId id="2147483693" r:id="rId2"/>
    <p:sldLayoutId id="2147483708" r:id="rId3"/>
    <p:sldLayoutId id="2147483694" r:id="rId4"/>
    <p:sldLayoutId id="2147483678" r:id="rId5"/>
    <p:sldLayoutId id="2147483688" r:id="rId6"/>
    <p:sldLayoutId id="2147483679" r:id="rId7"/>
    <p:sldLayoutId id="2147483700" r:id="rId8"/>
    <p:sldLayoutId id="2147483698" r:id="rId9"/>
    <p:sldLayoutId id="2147483699" r:id="rId10"/>
    <p:sldLayoutId id="2147483682" r:id="rId11"/>
    <p:sldLayoutId id="2147483707" r:id="rId12"/>
    <p:sldLayoutId id="2147483680" r:id="rId13"/>
    <p:sldLayoutId id="2147483683" r:id="rId14"/>
    <p:sldLayoutId id="2147483695" r:id="rId15"/>
    <p:sldLayoutId id="2147483697" r:id="rId16"/>
    <p:sldLayoutId id="2147483685" r:id="rId17"/>
    <p:sldLayoutId id="2147483696" r:id="rId18"/>
    <p:sldLayoutId id="2147483706" r:id="rId19"/>
    <p:sldLayoutId id="2147483704" r:id="rId20"/>
    <p:sldLayoutId id="2147483690" r:id="rId21"/>
    <p:sldLayoutId id="2147483689" r:id="rId22"/>
    <p:sldLayoutId id="2147483687" r:id="rId23"/>
    <p:sldLayoutId id="2147483702" r:id="rId24"/>
    <p:sldLayoutId id="2147483853" r:id="rId25"/>
  </p:sldLayoutIdLst>
  <p:hf hdr="0" ftr="0" dt="0"/>
  <p:txStyles>
    <p:title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p:titleStyle>
    <p:bodyStyle>
      <a:lvl1pPr marL="257175" indent="-257175" algn="l" defTabSz="685800" rtl="0" eaLnBrk="1" latinLnBrk="0" hangingPunct="1">
        <a:lnSpc>
          <a:spcPct val="90000"/>
        </a:lnSpc>
        <a:spcBef>
          <a:spcPts val="750"/>
        </a:spcBef>
        <a:buFont typeface="Arial" panose="020B0604020202020204" pitchFamily="34" charset="0"/>
        <a:buChar char="•"/>
        <a:defRPr sz="1600" b="0" i="0" kern="1200">
          <a:solidFill>
            <a:schemeClr val="tx2"/>
          </a:solidFill>
          <a:latin typeface="Montserrat Light"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2"/>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2"/>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rgbClr val="082940"/>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rgbClr val="082940"/>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18280C9-CCEB-BA44-8DF8-2C25C75D7D3E}"/>
              </a:ext>
            </a:extLst>
          </p:cNvPr>
          <p:cNvSpPr>
            <a:spLocks noGrp="1"/>
          </p:cNvSpPr>
          <p:nvPr>
            <p:ph type="title"/>
          </p:nvPr>
        </p:nvSpPr>
        <p:spPr>
          <a:xfrm>
            <a:off x="434566" y="1091891"/>
            <a:ext cx="11235351" cy="286997"/>
          </a:xfrm>
          <a:prstGeom prst="rect">
            <a:avLst/>
          </a:prstGeom>
        </p:spPr>
        <p:txBody>
          <a:bodyPr vert="horz" lIns="91440" tIns="45720" rIns="91440" bIns="45720" rtlCol="0" anchor="ctr">
            <a:noAutofit/>
          </a:bodyPr>
          <a:lstStyle/>
          <a:p>
            <a:r>
              <a:rPr lang="en-US" dirty="0"/>
              <a:t>Title Goes Here</a:t>
            </a:r>
          </a:p>
        </p:txBody>
      </p:sp>
      <p:sp>
        <p:nvSpPr>
          <p:cNvPr id="9" name="Text Placeholder 2">
            <a:extLst>
              <a:ext uri="{FF2B5EF4-FFF2-40B4-BE49-F238E27FC236}">
                <a16:creationId xmlns:a16="http://schemas.microsoft.com/office/drawing/2014/main" id="{A14F76F9-26CA-9044-AC14-2867D1AB4B46}"/>
              </a:ext>
            </a:extLst>
          </p:cNvPr>
          <p:cNvSpPr>
            <a:spLocks noGrp="1"/>
          </p:cNvSpPr>
          <p:nvPr>
            <p:ph type="body" idx="1"/>
          </p:nvPr>
        </p:nvSpPr>
        <p:spPr>
          <a:xfrm>
            <a:off x="434566" y="1715272"/>
            <a:ext cx="11235351" cy="4188332"/>
          </a:xfrm>
          <a:prstGeom prst="rect">
            <a:avLst/>
          </a:prstGeom>
        </p:spPr>
        <p:txBody>
          <a:bodyPr vert="horz" lIns="91440" tIns="45720" rIns="91440" bIns="45720" rtlCol="0">
            <a:noAutofit/>
          </a:bodyPr>
          <a:lstStyle/>
          <a:p>
            <a:pPr lvl="0"/>
            <a:r>
              <a:rPr lang="en-US" dirty="0"/>
              <a:t>Title</a:t>
            </a:r>
          </a:p>
          <a:p>
            <a:pPr lvl="1"/>
            <a:r>
              <a:rPr lang="en-US" dirty="0"/>
              <a:t>Bullet 1</a:t>
            </a:r>
          </a:p>
          <a:p>
            <a:pPr lvl="2"/>
            <a:r>
              <a:rPr lang="en-US" dirty="0"/>
              <a:t>Bullet 2</a:t>
            </a:r>
          </a:p>
        </p:txBody>
      </p:sp>
    </p:spTree>
    <p:extLst>
      <p:ext uri="{BB962C8B-B14F-4D97-AF65-F5344CB8AC3E}">
        <p14:creationId xmlns:p14="http://schemas.microsoft.com/office/powerpoint/2010/main" val="321330269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 id="2147483733" r:id="rId24"/>
    <p:sldLayoutId id="2147483852" r:id="rId25"/>
  </p:sldLayoutIdLst>
  <p:hf hdr="0" ftr="0" dt="0"/>
  <p:txStyles>
    <p:title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p:titleStyle>
    <p:bodyStyle>
      <a:lvl1pPr marL="257175" indent="-257175" algn="l" defTabSz="685800" rtl="0" eaLnBrk="1" latinLnBrk="0" hangingPunct="1">
        <a:lnSpc>
          <a:spcPct val="90000"/>
        </a:lnSpc>
        <a:spcBef>
          <a:spcPts val="750"/>
        </a:spcBef>
        <a:buFont typeface="Arial" panose="020B0604020202020204" pitchFamily="34" charset="0"/>
        <a:buChar char="•"/>
        <a:defRPr sz="1600" b="0" i="0" kern="1200">
          <a:solidFill>
            <a:schemeClr val="tx2"/>
          </a:solidFill>
          <a:latin typeface="Montserrat Light"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2"/>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2"/>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rgbClr val="082940"/>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rgbClr val="082940"/>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jpg"/><Relationship Id="rId1" Type="http://schemas.openxmlformats.org/officeDocument/2006/relationships/slideLayout" Target="../slideLayouts/slideLayout17.xml"/><Relationship Id="rId6" Type="http://schemas.openxmlformats.org/officeDocument/2006/relationships/image" Target="../media/image30.svg"/><Relationship Id="rId5" Type="http://schemas.openxmlformats.org/officeDocument/2006/relationships/hyperlink" Target="mailto:thcarroll1@ncdot.gov" TargetMode="External"/><Relationship Id="rId4" Type="http://schemas.openxmlformats.org/officeDocument/2006/relationships/hyperlink" Target="mailto:DivisionLetReviews@ncdot.gov" TargetMode="Externa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3.svg"/><Relationship Id="rId4" Type="http://schemas.openxmlformats.org/officeDocument/2006/relationships/image" Target="../media/image32.svg"/></Relationships>
</file>

<file path=ppt/slides/_rels/slide1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connect.ncdot.gov/resources/Specifications/Calculation%20of%20Quantities/GradingLumpSum.xls" TargetMode="External"/><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45.emf"/></Relationships>
</file>

<file path=ppt/slides/_rels/slide28.xml.rels><?xml version="1.0" encoding="UTF-8" standalone="yes"?>
<Relationships xmlns="http://schemas.openxmlformats.org/package/2006/relationships"><Relationship Id="rId3" Type="http://schemas.openxmlformats.org/officeDocument/2006/relationships/hyperlink" Target="https://connect.ncdot.gov/resources/Specifications/Calculation%20of%20Quantities/GradingLumpSum.xls" TargetMode="External"/><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hyperlink" Target="https://connect.ncdot.gov/resources/Specifications/Pages/APA.aspx" TargetMode="External"/><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s://connect.ncdot.gov/resources/Specifications/Pages/Contracts-Resources.aspx"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connect.ncdot.gov/resources/Specifications/2024StandardSpecifications/2024%20Standard%20Specifications%20for%20Roads%20and%20Structures.pdf" TargetMode="External"/><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hyperlink" Target="https://connect.ncdot.gov/resources/Specifications/2024StandardSpecifications/2024%20Standard%20Specifications%20for%20Roads%20and%20Structures.pdf" TargetMode="External"/><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hyperlink" Target="https://connect.ncdot.gov/resources/Specifications/2024StandardSpecifications/2024%20Standard%20Specifications%20for%20Roads%20and%20Structures.pdf" TargetMode="External"/><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hyperlink" Target="https://connect.ncdot.gov/resources/Specifications/Pages/APA.aspx" TargetMode="External"/><Relationship Id="rId2" Type="http://schemas.openxmlformats.org/officeDocument/2006/relationships/notesSlide" Target="../notesSlides/notesSlide28.xml"/><Relationship Id="rId1" Type="http://schemas.openxmlformats.org/officeDocument/2006/relationships/slideLayout" Target="../slideLayouts/slideLayout17.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hyperlink" Target="https://connect.ncdot.gov/resources/Specifications/Pages/2024-Specifications-and-Special-Provisions.aspx" TargetMode="External"/><Relationship Id="rId2" Type="http://schemas.openxmlformats.org/officeDocument/2006/relationships/notesSlide" Target="../notesSlides/notesSlide29.xml"/><Relationship Id="rId1" Type="http://schemas.openxmlformats.org/officeDocument/2006/relationships/slideLayout" Target="../slideLayouts/slideLayout17.xml"/><Relationship Id="rId5" Type="http://schemas.openxmlformats.org/officeDocument/2006/relationships/image" Target="../media/image53.png"/><Relationship Id="rId4" Type="http://schemas.openxmlformats.org/officeDocument/2006/relationships/hyperlink" Target="https://connect.ncdot.gov/resources/Specifications/2024StandardProvisions/SP01%20G028.docx"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connect.ncdot.gov/resources/Specifications/2024StandardSpecifications/2024%20Standard%20Specifications%20for%20Roads%20and%20Structures.pdf" TargetMode="External"/><Relationship Id="rId2" Type="http://schemas.openxmlformats.org/officeDocument/2006/relationships/notesSlide" Target="../notesSlides/notesSlide30.xml"/><Relationship Id="rId1" Type="http://schemas.openxmlformats.org/officeDocument/2006/relationships/slideLayout" Target="../slideLayouts/slideLayout17.xml"/><Relationship Id="rId5" Type="http://schemas.openxmlformats.org/officeDocument/2006/relationships/image" Target="../media/image55.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hyperlink" Target="https://connect.ncdot.gov/resources/Specifications/Pages/APA.aspx" TargetMode="External"/><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hyperlink" Target="https://connect.ncdot.gov/resources/Specifications/Pages/2024-Specifications-and-Special-Provisions.aspx" TargetMode="External"/><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57.png"/><Relationship Id="rId4" Type="http://schemas.openxmlformats.org/officeDocument/2006/relationships/hyperlink" Target="https://connect.ncdot.gov/resources/Specifications/2024StandardProvisions/SP01%20G037.docx"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17.xml"/><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7.xml"/><Relationship Id="rId1" Type="http://schemas.openxmlformats.org/officeDocument/2006/relationships/slideLayout" Target="../slideLayouts/slideLayout17.xml"/><Relationship Id="rId6" Type="http://schemas.openxmlformats.org/officeDocument/2006/relationships/hyperlink" Target="https://connect.ncdot.gov/resources/Specifications/2024StandardProvisions/SP01%20G047.docx" TargetMode="External"/><Relationship Id="rId5" Type="http://schemas.openxmlformats.org/officeDocument/2006/relationships/hyperlink" Target="https://connect.ncdot.gov/resources/Specifications/Pages/2024-Specifications-and-Special-Provisions.aspx" TargetMode="External"/><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hyperlink" Target="https://connect.ncdot.gov/letting/LetCentral/Eligible%20Bid%20Items%20for%20Steel%20Price%20Adjustment.xlsx" TargetMode="External"/><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hyperlink" Target="https://connect.ncdot.gov/letting/Pages/Central-Letting-Resources.aspx" TargetMode="External"/><Relationship Id="rId2" Type="http://schemas.openxmlformats.org/officeDocument/2006/relationships/notesSlide" Target="../notesSlides/notesSlide43.xml"/><Relationship Id="rId1" Type="http://schemas.openxmlformats.org/officeDocument/2006/relationships/slideLayout" Target="../slideLayouts/slideLayout9.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hyperlink" Target="https://connect.ncdot.gov/letting/LetCentral/Eligible%20Bid%20Items%20for%20Steel%20Price%20Adjustment.xlsx"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hyperlink" Target="https://connect.ncdot.gov/letting/LetCentral/Form%20SPA-1.xlsm" TargetMode="External"/><Relationship Id="rId2" Type="http://schemas.openxmlformats.org/officeDocument/2006/relationships/notesSlide" Target="../notesSlides/notesSlide45.xml"/><Relationship Id="rId1" Type="http://schemas.openxmlformats.org/officeDocument/2006/relationships/slideLayout" Target="../slideLayouts/slideLayout9.xml"/><Relationship Id="rId4" Type="http://schemas.openxmlformats.org/officeDocument/2006/relationships/hyperlink" Target="https://connect.ncdot.gov/projects/construction/Construction%20Forms/Form%20SPA-3%20NCDOT%20Steel%20Price%20Adjustment%20Calculator.xlsx"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8.xml"/><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9.xml"/><Relationship Id="rId1" Type="http://schemas.openxmlformats.org/officeDocument/2006/relationships/slideLayout" Target="../slideLayouts/slideLayout25.xml"/><Relationship Id="rId4" Type="http://schemas.openxmlformats.org/officeDocument/2006/relationships/image" Target="../media/image71.jp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4FD1EF06-C547-00F2-9474-F6850C8BA2DB}"/>
              </a:ext>
            </a:extLst>
          </p:cNvPr>
          <p:cNvSpPr>
            <a:spLocks noGrp="1"/>
          </p:cNvSpPr>
          <p:nvPr>
            <p:ph type="ctrTitle"/>
          </p:nvPr>
        </p:nvSpPr>
        <p:spPr>
          <a:xfrm>
            <a:off x="546100" y="2159001"/>
            <a:ext cx="10983913" cy="1200988"/>
          </a:xfrm>
        </p:spPr>
        <p:txBody>
          <a:bodyPr/>
          <a:lstStyle/>
          <a:p>
            <a:r>
              <a:rPr lang="en-US" sz="4200" dirty="0">
                <a:solidFill>
                  <a:schemeClr val="bg2"/>
                </a:solidFill>
              </a:rPr>
              <a:t>Division &amp; Central Best Practices</a:t>
            </a:r>
          </a:p>
        </p:txBody>
      </p:sp>
      <p:sp>
        <p:nvSpPr>
          <p:cNvPr id="3" name="Subtitle 2">
            <a:extLst>
              <a:ext uri="{FF2B5EF4-FFF2-40B4-BE49-F238E27FC236}">
                <a16:creationId xmlns:a16="http://schemas.microsoft.com/office/drawing/2014/main" id="{2E8C6993-1CB7-8C67-1375-9CE4F86329C5}"/>
              </a:ext>
            </a:extLst>
          </p:cNvPr>
          <p:cNvSpPr>
            <a:spLocks noGrp="1"/>
          </p:cNvSpPr>
          <p:nvPr>
            <p:ph type="subTitle" idx="1"/>
          </p:nvPr>
        </p:nvSpPr>
        <p:spPr/>
        <p:txBody>
          <a:bodyPr/>
          <a:lstStyle/>
          <a:p>
            <a:r>
              <a:rPr lang="en-US" sz="2800" dirty="0">
                <a:solidFill>
                  <a:schemeClr val="bg2"/>
                </a:solidFill>
              </a:rPr>
              <a:t>Contract Standards &amp; Development </a:t>
            </a:r>
          </a:p>
          <a:p>
            <a:r>
              <a:rPr lang="en-US" sz="2000" dirty="0">
                <a:solidFill>
                  <a:schemeClr val="bg2"/>
                </a:solidFill>
              </a:rPr>
              <a:t>     (Jon Weathersbee, Ken Kennedy, Jeff Renn, Allen Fowler, Nicole Hackler)</a:t>
            </a:r>
          </a:p>
          <a:p>
            <a:endParaRPr lang="en-US" dirty="0"/>
          </a:p>
        </p:txBody>
      </p:sp>
      <p:sp>
        <p:nvSpPr>
          <p:cNvPr id="4" name="Text Placeholder 3">
            <a:extLst>
              <a:ext uri="{FF2B5EF4-FFF2-40B4-BE49-F238E27FC236}">
                <a16:creationId xmlns:a16="http://schemas.microsoft.com/office/drawing/2014/main" id="{6AD7ADF5-62F5-2E4F-0AD8-7C588146AD26}"/>
              </a:ext>
              <a:ext uri="{C183D7F6-B498-43B3-948B-1728B52AA6E4}">
                <adec:decorative xmlns:adec="http://schemas.microsoft.com/office/drawing/2017/decorative" val="0"/>
              </a:ext>
            </a:extLst>
          </p:cNvPr>
          <p:cNvSpPr>
            <a:spLocks noGrp="1"/>
          </p:cNvSpPr>
          <p:nvPr>
            <p:ph type="body" sz="quarter" idx="10"/>
          </p:nvPr>
        </p:nvSpPr>
        <p:spPr>
          <a:xfrm>
            <a:off x="547335" y="5075966"/>
            <a:ext cx="10982678" cy="345553"/>
          </a:xfrm>
        </p:spPr>
        <p:txBody>
          <a:bodyPr/>
          <a:lstStyle/>
          <a:p>
            <a:r>
              <a:rPr lang="en-US" sz="1800" dirty="0">
                <a:solidFill>
                  <a:schemeClr val="bg2"/>
                </a:solidFill>
              </a:rPr>
              <a:t>October 6, 2026</a:t>
            </a:r>
          </a:p>
          <a:p>
            <a:endParaRPr lang="en-US" dirty="0"/>
          </a:p>
        </p:txBody>
      </p:sp>
    </p:spTree>
    <p:extLst>
      <p:ext uri="{BB962C8B-B14F-4D97-AF65-F5344CB8AC3E}">
        <p14:creationId xmlns:p14="http://schemas.microsoft.com/office/powerpoint/2010/main" val="2987952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9C03D-18AD-5BD7-D14B-1B487FEBFB02}"/>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78A6A123-F6F4-2681-9AB5-5FBAE3FFBC05}"/>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Agenda</a:t>
            </a:r>
            <a:endPar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endParaRPr>
          </a:p>
        </p:txBody>
      </p:sp>
      <p:sp>
        <p:nvSpPr>
          <p:cNvPr id="13" name="Text Placeholder 2">
            <a:extLst>
              <a:ext uri="{FF2B5EF4-FFF2-40B4-BE49-F238E27FC236}">
                <a16:creationId xmlns:a16="http://schemas.microsoft.com/office/drawing/2014/main" id="{60E27968-BDC7-79B1-C623-839BE0E6B846}"/>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Division &amp; Central Best Practices</a:t>
            </a:r>
          </a:p>
        </p:txBody>
      </p:sp>
      <p:sp>
        <p:nvSpPr>
          <p:cNvPr id="23" name="TextBox 22">
            <a:extLst>
              <a:ext uri="{FF2B5EF4-FFF2-40B4-BE49-F238E27FC236}">
                <a16:creationId xmlns:a16="http://schemas.microsoft.com/office/drawing/2014/main" id="{74A6F91C-9D54-607C-6446-44588A2C99E3}"/>
              </a:ext>
              <a:ext uri="{C183D7F6-B498-43B3-948B-1728B52AA6E4}">
                <adec:decorative xmlns:adec="http://schemas.microsoft.com/office/drawing/2017/decorative" val="0"/>
              </a:ext>
            </a:extLst>
          </p:cNvPr>
          <p:cNvSpPr txBox="1"/>
          <p:nvPr/>
        </p:nvSpPr>
        <p:spPr>
          <a:xfrm>
            <a:off x="434566" y="2031512"/>
            <a:ext cx="8474656" cy="4247317"/>
          </a:xfrm>
          <a:prstGeom prst="rect">
            <a:avLst/>
          </a:prstGeom>
          <a:noFill/>
        </p:spPr>
        <p:txBody>
          <a:bodyPr wrap="square" rtlCol="0">
            <a:spAutoFit/>
          </a:bodyPr>
          <a:lstStyle/>
          <a:p>
            <a:r>
              <a:rPr lang="en-US" b="1" dirty="0"/>
              <a:t>Division Let Increase for Eligible Bridge Projects</a:t>
            </a:r>
          </a:p>
          <a:p>
            <a:endParaRPr lang="en-US" b="1" dirty="0"/>
          </a:p>
          <a:p>
            <a:r>
              <a:rPr lang="en-US" b="1" dirty="0"/>
              <a:t>Contract Time Guidance for Divisions on Bridge Replacement Projects</a:t>
            </a:r>
          </a:p>
          <a:p>
            <a:endParaRPr lang="en-US" b="1" dirty="0"/>
          </a:p>
          <a:p>
            <a:r>
              <a:rPr lang="en-US" b="1" dirty="0"/>
              <a:t>Lump Sum Grading</a:t>
            </a:r>
          </a:p>
          <a:p>
            <a:endParaRPr lang="en-US" b="1" dirty="0"/>
          </a:p>
          <a:p>
            <a:r>
              <a:rPr lang="en-US" b="1" dirty="0"/>
              <a:t>Major Contract and Specialty Items</a:t>
            </a:r>
          </a:p>
          <a:p>
            <a:endParaRPr lang="en-US" b="1" dirty="0"/>
          </a:p>
          <a:p>
            <a:r>
              <a:rPr lang="en-US" b="1" dirty="0"/>
              <a:t>Steel Price Adjustment</a:t>
            </a:r>
          </a:p>
          <a:p>
            <a:endParaRPr lang="en-US" b="1" dirty="0"/>
          </a:p>
          <a:p>
            <a:r>
              <a:rPr lang="en-US" b="1" dirty="0"/>
              <a:t>Common Errors and Omissions</a:t>
            </a:r>
          </a:p>
          <a:p>
            <a:endParaRPr lang="en-US" b="1" dirty="0"/>
          </a:p>
          <a:p>
            <a:endParaRPr lang="en-US" b="1" dirty="0"/>
          </a:p>
          <a:p>
            <a:r>
              <a:rPr lang="en-US" sz="1200" b="1" dirty="0"/>
              <a:t>(Closed Caption Video of this Presentation is available upon request.)</a:t>
            </a:r>
          </a:p>
          <a:p>
            <a:endParaRPr lang="en-US" dirty="0"/>
          </a:p>
        </p:txBody>
      </p:sp>
      <p:sp>
        <p:nvSpPr>
          <p:cNvPr id="5" name="Slide Number Placeholder 4">
            <a:extLst>
              <a:ext uri="{FF2B5EF4-FFF2-40B4-BE49-F238E27FC236}">
                <a16:creationId xmlns:a16="http://schemas.microsoft.com/office/drawing/2014/main" id="{A88E805C-407D-58CD-669F-42C343FE32D5}"/>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2</a:t>
            </a:fld>
            <a:endParaRPr lang="en-US"/>
          </a:p>
        </p:txBody>
      </p:sp>
    </p:spTree>
    <p:extLst>
      <p:ext uri="{BB962C8B-B14F-4D97-AF65-F5344CB8AC3E}">
        <p14:creationId xmlns:p14="http://schemas.microsoft.com/office/powerpoint/2010/main" val="970843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A3E1F-E397-2C01-916B-6903FCC3479C}"/>
            </a:ext>
          </a:extLst>
        </p:cNvPr>
        <p:cNvGrpSpPr/>
        <p:nvPr/>
      </p:nvGrpSpPr>
      <p:grpSpPr>
        <a:xfrm>
          <a:off x="0" y="0"/>
          <a:ext cx="0" cy="0"/>
          <a:chOff x="0" y="0"/>
          <a:chExt cx="0" cy="0"/>
        </a:xfrm>
      </p:grpSpPr>
      <p:sp>
        <p:nvSpPr>
          <p:cNvPr id="45" name="Title 1">
            <a:extLst>
              <a:ext uri="{FF2B5EF4-FFF2-40B4-BE49-F238E27FC236}">
                <a16:creationId xmlns:a16="http://schemas.microsoft.com/office/drawing/2014/main" id="{FCBACC4F-8EBC-7A98-E9BE-D324EEEB35EF}"/>
              </a:ext>
            </a:extLst>
          </p:cNvPr>
          <p:cNvSpPr>
            <a:spLocks noGrp="1"/>
          </p:cNvSpPr>
          <p:nvPr>
            <p:ph type="ctrTitle"/>
          </p:nvPr>
        </p:nvSpPr>
        <p:spPr>
          <a:xfrm>
            <a:off x="546100" y="2159001"/>
            <a:ext cx="10983913" cy="1200988"/>
          </a:xfrm>
        </p:spPr>
        <p:txBody>
          <a:bodyPr/>
          <a:lstStyle/>
          <a:p>
            <a:r>
              <a:rPr lang="en-US" sz="4200" dirty="0">
                <a:solidFill>
                  <a:schemeClr val="bg2"/>
                </a:solidFill>
              </a:rPr>
              <a:t>Division Let Increase for Eligible Bridge Projects</a:t>
            </a:r>
          </a:p>
        </p:txBody>
      </p:sp>
      <p:sp>
        <p:nvSpPr>
          <p:cNvPr id="3" name="Subtitle 2">
            <a:extLst>
              <a:ext uri="{FF2B5EF4-FFF2-40B4-BE49-F238E27FC236}">
                <a16:creationId xmlns:a16="http://schemas.microsoft.com/office/drawing/2014/main" id="{DC433A2B-249C-723B-75E1-B52CF308C14E}"/>
              </a:ext>
              <a:ext uri="{C183D7F6-B498-43B3-948B-1728B52AA6E4}">
                <adec:decorative xmlns:adec="http://schemas.microsoft.com/office/drawing/2017/decorative" val="0"/>
              </a:ext>
            </a:extLst>
          </p:cNvPr>
          <p:cNvSpPr>
            <a:spLocks noGrp="1"/>
          </p:cNvSpPr>
          <p:nvPr>
            <p:ph type="subTitle" idx="1"/>
          </p:nvPr>
        </p:nvSpPr>
        <p:spPr/>
        <p:txBody>
          <a:bodyPr/>
          <a:lstStyle/>
          <a:p>
            <a:endParaRPr lang="en-US" sz="2800" dirty="0">
              <a:solidFill>
                <a:schemeClr val="bg2"/>
              </a:solidFill>
            </a:endParaRPr>
          </a:p>
          <a:p>
            <a:r>
              <a:rPr lang="en-US" sz="2000" dirty="0">
                <a:solidFill>
                  <a:schemeClr val="bg2"/>
                </a:solidFill>
              </a:rPr>
              <a:t>Jon Weathersbee</a:t>
            </a:r>
            <a:endParaRPr lang="en-US" dirty="0"/>
          </a:p>
        </p:txBody>
      </p:sp>
      <p:sp>
        <p:nvSpPr>
          <p:cNvPr id="4" name="Text Placeholder 3">
            <a:extLst>
              <a:ext uri="{FF2B5EF4-FFF2-40B4-BE49-F238E27FC236}">
                <a16:creationId xmlns:a16="http://schemas.microsoft.com/office/drawing/2014/main" id="{E9660D10-BDDA-8A48-F96B-D2A9E4779698}"/>
              </a:ext>
            </a:extLst>
          </p:cNvPr>
          <p:cNvSpPr>
            <a:spLocks noGrp="1"/>
          </p:cNvSpPr>
          <p:nvPr>
            <p:ph type="body" sz="quarter" idx="10"/>
          </p:nvPr>
        </p:nvSpPr>
        <p:spPr>
          <a:xfrm>
            <a:off x="547335" y="5075966"/>
            <a:ext cx="10982678" cy="345553"/>
          </a:xfrm>
        </p:spPr>
        <p:txBody>
          <a:bodyPr/>
          <a:lstStyle/>
          <a:p>
            <a:r>
              <a:rPr lang="en-US" sz="1800" dirty="0">
                <a:solidFill>
                  <a:schemeClr val="bg2"/>
                </a:solidFill>
              </a:rPr>
              <a:t>October 6, 2026</a:t>
            </a:r>
          </a:p>
          <a:p>
            <a:endParaRPr lang="en-US" dirty="0"/>
          </a:p>
        </p:txBody>
      </p:sp>
    </p:spTree>
    <p:extLst>
      <p:ext uri="{BB962C8B-B14F-4D97-AF65-F5344CB8AC3E}">
        <p14:creationId xmlns:p14="http://schemas.microsoft.com/office/powerpoint/2010/main" val="2054211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5">
            <a:extLst>
              <a:ext uri="{FF2B5EF4-FFF2-40B4-BE49-F238E27FC236}">
                <a16:creationId xmlns:a16="http://schemas.microsoft.com/office/drawing/2014/main" id="{EAF07577-49EB-3876-3347-D60DAD7E5438}"/>
              </a:ext>
            </a:extLst>
          </p:cNvPr>
          <p:cNvSpPr txBox="1">
            <a:spLocks noGrp="1"/>
          </p:cNvSpPr>
          <p:nvPr>
            <p:ph type="title" idx="4294967295"/>
          </p:nvPr>
        </p:nvSpPr>
        <p:spPr bwMode="auto">
          <a:xfrm>
            <a:off x="561137" y="651138"/>
            <a:ext cx="8229600" cy="942889"/>
          </a:xfrm>
          <a:prstGeom prst="rect">
            <a:avLst/>
          </a:prstGeom>
          <a:noFill/>
          <a:ln>
            <a:noFill/>
            <a:prstDash/>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457200" rtl="0" eaLnBrk="1" fontAlgn="base" hangingPunct="1">
              <a:spcBef>
                <a:spcPct val="0"/>
              </a:spcBef>
              <a:spcAft>
                <a:spcPct val="0"/>
              </a:spcAft>
              <a:defRPr sz="4400" kern="1200">
                <a:solidFill>
                  <a:srgbClr val="595959"/>
                </a:solidFill>
                <a:latin typeface="Arial"/>
                <a:ea typeface="MS PGothic" pitchFamily="34" charset="-128"/>
                <a:cs typeface="Arial"/>
              </a:defRPr>
            </a:lvl1pPr>
            <a:lvl2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2pPr>
            <a:lvl3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3pPr>
            <a:lvl4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4pPr>
            <a:lvl5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600" b="1" i="0" u="sng" strike="noStrike" kern="1200" cap="none" spc="0" normalizeH="0" baseline="0" noProof="0" dirty="0">
                <a:ln>
                  <a:noFill/>
                </a:ln>
                <a:solidFill>
                  <a:srgbClr val="002060"/>
                </a:solidFill>
                <a:effectLst/>
                <a:uLnTx/>
                <a:uFillTx/>
                <a:latin typeface="Arial"/>
                <a:ea typeface="MS PGothic" pitchFamily="34" charset="-128"/>
                <a:cs typeface="Arial"/>
              </a:rPr>
              <a:t>Where we’ve been, where we’re going:</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2600" b="1" i="0" u="sng" strike="noStrike" kern="1200" cap="none" spc="0" normalizeH="0" baseline="0" noProof="0" dirty="0">
              <a:ln>
                <a:noFill/>
              </a:ln>
              <a:solidFill>
                <a:srgbClr val="002060"/>
              </a:solidFill>
              <a:effectLst/>
              <a:uLnTx/>
              <a:uFillTx/>
              <a:latin typeface="Arial"/>
              <a:ea typeface="MS PGothic" pitchFamily="34" charset="-128"/>
              <a:cs typeface="Arial"/>
            </a:endParaRPr>
          </a:p>
        </p:txBody>
      </p:sp>
      <p:sp>
        <p:nvSpPr>
          <p:cNvPr id="12" name="TextBox 11">
            <a:extLst>
              <a:ext uri="{FF2B5EF4-FFF2-40B4-BE49-F238E27FC236}">
                <a16:creationId xmlns:a16="http://schemas.microsoft.com/office/drawing/2014/main" id="{081BFA3A-B9D5-FBDD-4F32-928CBE13A62D}"/>
              </a:ext>
            </a:extLst>
          </p:cNvPr>
          <p:cNvSpPr txBox="1"/>
          <p:nvPr/>
        </p:nvSpPr>
        <p:spPr>
          <a:xfrm>
            <a:off x="1808073" y="1429566"/>
            <a:ext cx="8956854" cy="520142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02060"/>
                </a:solidFill>
                <a:latin typeface="Arial" panose="020B0604020202020204" pitchFamily="34" charset="0"/>
                <a:cs typeface="Arial" panose="020B0604020202020204" pitchFamily="34" charset="0"/>
              </a:rPr>
              <a:t>DPOC projects capped at </a:t>
            </a:r>
            <a:r>
              <a:rPr lang="en-US" sz="2400" u="sng" dirty="0">
                <a:solidFill>
                  <a:srgbClr val="002060"/>
                </a:solidFill>
                <a:latin typeface="Arial" panose="020B0604020202020204" pitchFamily="34" charset="0"/>
                <a:cs typeface="Arial" panose="020B0604020202020204" pitchFamily="34" charset="0"/>
              </a:rPr>
              <a:t>$5M since 2016</a:t>
            </a:r>
          </a:p>
          <a:p>
            <a:endParaRPr lang="en-US" sz="24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u="sng" dirty="0">
                <a:solidFill>
                  <a:srgbClr val="002060"/>
                </a:solidFill>
                <a:latin typeface="Arial" panose="020B0604020202020204" pitchFamily="34" charset="0"/>
                <a:cs typeface="Arial" panose="020B0604020202020204" pitchFamily="34" charset="0"/>
              </a:rPr>
              <a:t>Bridge Replacements now allowed up to $10M </a:t>
            </a:r>
          </a:p>
          <a:p>
            <a:pPr marL="342900" indent="-342900">
              <a:buFont typeface="Arial" panose="020B0604020202020204" pitchFamily="34" charset="0"/>
              <a:buChar char="•"/>
            </a:pPr>
            <a:endParaRPr lang="en-US" sz="24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u="sng" dirty="0">
                <a:solidFill>
                  <a:srgbClr val="002060"/>
                </a:solidFill>
                <a:latin typeface="Arial" panose="020B0604020202020204" pitchFamily="34" charset="0"/>
                <a:cs typeface="Arial" panose="020B0604020202020204" pitchFamily="34" charset="0"/>
              </a:rPr>
              <a:t>CSDU hosting meetings with Divisions:</a:t>
            </a:r>
          </a:p>
          <a:p>
            <a:pPr marL="1714500" lvl="3" indent="-342900">
              <a:buFont typeface="Arial" panose="020B0604020202020204" pitchFamily="34" charset="0"/>
              <a:buChar char="•"/>
            </a:pPr>
            <a:endParaRPr lang="en-US" sz="2400" u="sng" dirty="0">
              <a:solidFill>
                <a:srgbClr val="002060"/>
              </a:solidFill>
              <a:latin typeface="Arial" panose="020B0604020202020204" pitchFamily="34" charset="0"/>
              <a:cs typeface="Arial" panose="020B0604020202020204" pitchFamily="34" charset="0"/>
            </a:endParaRPr>
          </a:p>
          <a:p>
            <a:pPr marL="1714500" lvl="3" indent="-342900">
              <a:buFont typeface="Arial" panose="020B0604020202020204" pitchFamily="34" charset="0"/>
              <a:buChar char="•"/>
            </a:pPr>
            <a:r>
              <a:rPr lang="en-US" sz="2400" dirty="0">
                <a:solidFill>
                  <a:srgbClr val="002060"/>
                </a:solidFill>
                <a:latin typeface="Arial" panose="020B0604020202020204" pitchFamily="34" charset="0"/>
                <a:cs typeface="Arial" panose="020B0604020202020204" pitchFamily="34" charset="0"/>
              </a:rPr>
              <a:t>Goal is </a:t>
            </a:r>
            <a:r>
              <a:rPr lang="en-US" sz="2400" u="sng" dirty="0">
                <a:solidFill>
                  <a:srgbClr val="002060"/>
                </a:solidFill>
                <a:latin typeface="Arial" panose="020B0604020202020204" pitchFamily="34" charset="0"/>
                <a:cs typeface="Arial" panose="020B0604020202020204" pitchFamily="34" charset="0"/>
              </a:rPr>
              <a:t>consistency</a:t>
            </a:r>
          </a:p>
          <a:p>
            <a:pPr marL="1714500" lvl="3" indent="-342900">
              <a:buFont typeface="Arial" panose="020B0604020202020204" pitchFamily="34" charset="0"/>
              <a:buChar char="•"/>
            </a:pPr>
            <a:endParaRPr lang="en-US" sz="2400" u="sng" dirty="0">
              <a:solidFill>
                <a:srgbClr val="002060"/>
              </a:solidFill>
              <a:latin typeface="Arial" panose="020B0604020202020204" pitchFamily="34" charset="0"/>
              <a:cs typeface="Arial" panose="020B0604020202020204" pitchFamily="34" charset="0"/>
            </a:endParaRPr>
          </a:p>
          <a:p>
            <a:pPr marL="1714500" lvl="3" indent="-342900">
              <a:buFont typeface="Arial" panose="020B0604020202020204" pitchFamily="34" charset="0"/>
              <a:buChar char="•"/>
            </a:pPr>
            <a:r>
              <a:rPr lang="en-US" sz="2400" dirty="0">
                <a:solidFill>
                  <a:srgbClr val="002060"/>
                </a:solidFill>
                <a:latin typeface="Arial" panose="020B0604020202020204" pitchFamily="34" charset="0"/>
                <a:cs typeface="Arial" panose="020B0604020202020204" pitchFamily="34" charset="0"/>
              </a:rPr>
              <a:t>Meetings via Teams twice per year</a:t>
            </a:r>
          </a:p>
          <a:p>
            <a:pPr marL="1714500" lvl="3" indent="-342900">
              <a:buFont typeface="Arial" panose="020B0604020202020204" pitchFamily="34" charset="0"/>
              <a:buChar char="•"/>
            </a:pPr>
            <a:endParaRPr lang="en-US" sz="2400" dirty="0">
              <a:solidFill>
                <a:srgbClr val="002060"/>
              </a:solidFill>
              <a:latin typeface="Arial" panose="020B0604020202020204" pitchFamily="34" charset="0"/>
              <a:cs typeface="Arial" panose="020B0604020202020204" pitchFamily="34" charset="0"/>
            </a:endParaRPr>
          </a:p>
          <a:p>
            <a:pPr marL="1714500" lvl="3" indent="-342900">
              <a:buFont typeface="Arial" panose="020B0604020202020204" pitchFamily="34" charset="0"/>
              <a:buChar char="•"/>
            </a:pPr>
            <a:r>
              <a:rPr lang="en-US" sz="2400" dirty="0">
                <a:solidFill>
                  <a:srgbClr val="002060"/>
                </a:solidFill>
                <a:latin typeface="Arial" panose="020B0604020202020204" pitchFamily="34" charset="0"/>
                <a:cs typeface="Arial" panose="020B0604020202020204" pitchFamily="34" charset="0"/>
              </a:rPr>
              <a:t>Multiple topics per session</a:t>
            </a:r>
          </a:p>
          <a:p>
            <a:endParaRPr lang="en-US" sz="24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u="sng" dirty="0">
                <a:solidFill>
                  <a:srgbClr val="002060"/>
                </a:solidFill>
                <a:latin typeface="Arial" panose="020B0604020202020204" pitchFamily="34" charset="0"/>
                <a:cs typeface="Arial" panose="020B0604020202020204" pitchFamily="34" charset="0"/>
              </a:rPr>
              <a:t>Division / Contractor feedback</a:t>
            </a:r>
            <a:r>
              <a:rPr lang="en-US" sz="2400" dirty="0">
                <a:solidFill>
                  <a:srgbClr val="002060"/>
                </a:solidFill>
                <a:latin typeface="Arial" panose="020B0604020202020204" pitchFamily="34" charset="0"/>
                <a:cs typeface="Arial" panose="020B0604020202020204" pitchFamily="34" charset="0"/>
              </a:rPr>
              <a:t> to help guide future topics</a:t>
            </a:r>
          </a:p>
          <a:p>
            <a:endParaRPr lang="en-US" sz="2000" dirty="0">
              <a:solidFill>
                <a:srgbClr val="002060"/>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844013AE-4D3D-1F1E-F09A-21B921736739}"/>
              </a:ext>
              <a:ext uri="{C183D7F6-B498-43B3-948B-1728B52AA6E4}">
                <adec:decorative xmlns:adec="http://schemas.microsoft.com/office/drawing/2017/decorative" val="0"/>
              </a:ext>
            </a:extLst>
          </p:cNvPr>
          <p:cNvSpPr>
            <a:spLocks noGrp="1"/>
          </p:cNvSpPr>
          <p:nvPr>
            <p:ph type="sldNum" sz="quarter" idx="4"/>
          </p:nvPr>
        </p:nvSpPr>
        <p:spPr/>
        <p:txBody>
          <a:bodyPr/>
          <a:lstStyle/>
          <a:p>
            <a:fld id="{71AF279C-F903-5C4F-9E12-139067057548}" type="slidenum">
              <a:rPr lang="en-US" smtClean="0"/>
              <a:pPr/>
              <a:t>4</a:t>
            </a:fld>
            <a:endParaRPr lang="en-US" dirty="0"/>
          </a:p>
        </p:txBody>
      </p:sp>
      <p:pic>
        <p:nvPicPr>
          <p:cNvPr id="8" name="Picture 7" descr="Highway at sunset">
            <a:extLst>
              <a:ext uri="{FF2B5EF4-FFF2-40B4-BE49-F238E27FC236}">
                <a16:creationId xmlns:a16="http://schemas.microsoft.com/office/drawing/2014/main" id="{46F4497C-D32B-3A06-90A4-29C26FBD0D7B}"/>
              </a:ext>
            </a:extLst>
          </p:cNvPr>
          <p:cNvPicPr>
            <a:picLocks noChangeAspect="1"/>
          </p:cNvPicPr>
          <p:nvPr/>
        </p:nvPicPr>
        <p:blipFill>
          <a:blip r:embed="rId2">
            <a:alphaModFix amt="26000"/>
          </a:blip>
          <a:srcRect t="7854" b="7854"/>
          <a:stretch>
            <a:fillRect/>
          </a:stretch>
        </p:blipFill>
        <p:spPr>
          <a:xfrm>
            <a:off x="0" y="0"/>
            <a:ext cx="12192000" cy="6858000"/>
          </a:xfrm>
          <a:prstGeom prst="rect">
            <a:avLst/>
          </a:prstGeom>
        </p:spPr>
      </p:pic>
    </p:spTree>
    <p:extLst>
      <p:ext uri="{BB962C8B-B14F-4D97-AF65-F5344CB8AC3E}">
        <p14:creationId xmlns:p14="http://schemas.microsoft.com/office/powerpoint/2010/main" val="721107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F0A36-9B19-728D-D2C4-61C98EC45F7D}"/>
              </a:ext>
            </a:extLst>
          </p:cNvPr>
          <p:cNvSpPr>
            <a:spLocks noGrp="1"/>
          </p:cNvSpPr>
          <p:nvPr>
            <p:ph type="title" idx="4294967295"/>
          </p:nvPr>
        </p:nvSpPr>
        <p:spPr>
          <a:xfrm>
            <a:off x="434566" y="-286997"/>
            <a:ext cx="11235351" cy="286997"/>
          </a:xfrm>
        </p:spPr>
        <p:txBody>
          <a:bodyPr vert="horz" lIns="91440" tIns="45720" rIns="91440" bIns="45720" rtlCol="0" anchor="b">
            <a:noAutofit/>
          </a:bodyPr>
          <a:lstStyle/>
          <a:p>
            <a:r>
              <a:rPr lang="en-US" dirty="0"/>
              <a:t>background</a:t>
            </a:r>
          </a:p>
        </p:txBody>
      </p:sp>
      <p:pic>
        <p:nvPicPr>
          <p:cNvPr id="8" name="Picture 7" descr="Filling out forms on a table">
            <a:extLst>
              <a:ext uri="{FF2B5EF4-FFF2-40B4-BE49-F238E27FC236}">
                <a16:creationId xmlns:a16="http://schemas.microsoft.com/office/drawing/2014/main" id="{4D5DEF59-99A1-4931-B82E-90B670F2C920}"/>
              </a:ext>
            </a:extLst>
          </p:cNvPr>
          <p:cNvPicPr>
            <a:picLocks noChangeAspect="1"/>
          </p:cNvPicPr>
          <p:nvPr/>
        </p:nvPicPr>
        <p:blipFill>
          <a:blip r:embed="rId2">
            <a:alphaModFix amt="42000"/>
          </a:blip>
          <a:stretch>
            <a:fillRect/>
          </a:stretch>
        </p:blipFill>
        <p:spPr>
          <a:xfrm>
            <a:off x="0" y="0"/>
            <a:ext cx="12237587" cy="6858000"/>
          </a:xfrm>
          <a:prstGeom prst="rect">
            <a:avLst/>
          </a:prstGeom>
        </p:spPr>
      </p:pic>
      <p:sp>
        <p:nvSpPr>
          <p:cNvPr id="10" name="TextBox 9">
            <a:extLst>
              <a:ext uri="{FF2B5EF4-FFF2-40B4-BE49-F238E27FC236}">
                <a16:creationId xmlns:a16="http://schemas.microsoft.com/office/drawing/2014/main" id="{AB2CE665-CEC7-6EE5-5410-4BDEDE1E074E}"/>
              </a:ext>
            </a:extLst>
          </p:cNvPr>
          <p:cNvSpPr txBox="1"/>
          <p:nvPr/>
        </p:nvSpPr>
        <p:spPr>
          <a:xfrm>
            <a:off x="719536" y="716294"/>
            <a:ext cx="10028582" cy="6407139"/>
          </a:xfrm>
          <a:prstGeom prst="rect">
            <a:avLst/>
          </a:prstGeom>
          <a:noFill/>
        </p:spPr>
        <p:txBody>
          <a:bodyPr wrap="square">
            <a:spAutoFit/>
          </a:bodyPr>
          <a:lstStyle/>
          <a:p>
            <a:pPr algn="l"/>
            <a:r>
              <a:rPr lang="en-US" sz="2600" b="1" u="sng" dirty="0">
                <a:solidFill>
                  <a:srgbClr val="002060"/>
                </a:solidFill>
                <a:latin typeface="Arial" panose="020B0604020202020204" pitchFamily="34" charset="0"/>
                <a:cs typeface="Arial" panose="020B0604020202020204" pitchFamily="34" charset="0"/>
              </a:rPr>
              <a:t>Background:</a:t>
            </a:r>
          </a:p>
          <a:p>
            <a:pPr marL="1200150" lvl="2" indent="-285750" defTabSz="457200" fontAlgn="base">
              <a:lnSpc>
                <a:spcPct val="150000"/>
              </a:lnSpc>
              <a:spcBef>
                <a:spcPct val="20000"/>
              </a:spcBef>
              <a:spcAft>
                <a:spcPct val="0"/>
              </a:spcAft>
              <a:buFont typeface="Arial" panose="020B0604020202020204" pitchFamily="34" charset="0"/>
              <a:buChar char="•"/>
              <a:defRPr/>
            </a:pP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S PGothic" pitchFamily="34" charset="-128"/>
                <a:cs typeface="Arial" panose="020B0604020202020204" pitchFamily="34" charset="0"/>
              </a:rPr>
              <a:t>Bridge projects reviewed in 2025:</a:t>
            </a:r>
          </a:p>
          <a:p>
            <a:pPr marL="2171700" lvl="4" indent="-342900" defTabSz="457200" fontAlgn="base">
              <a:spcBef>
                <a:spcPct val="20000"/>
              </a:spcBef>
              <a:spcAft>
                <a:spcPct val="0"/>
              </a:spcAft>
              <a:buFont typeface="Wingdings" panose="05000000000000000000" pitchFamily="2" charset="2"/>
              <a:buChar char="Ø"/>
              <a:defRPr/>
            </a:pPr>
            <a:r>
              <a:rPr lang="en-US" sz="2400" b="1" u="sng" dirty="0">
                <a:solidFill>
                  <a:srgbClr val="002060"/>
                </a:solidFill>
                <a:latin typeface="Arial" panose="020B0604020202020204" pitchFamily="34" charset="0"/>
                <a:cs typeface="Arial" panose="020B0604020202020204" pitchFamily="34" charset="0"/>
              </a:rPr>
              <a:t>Central</a:t>
            </a:r>
            <a:r>
              <a:rPr lang="en-US" sz="2400" dirty="0">
                <a:solidFill>
                  <a:srgbClr val="002060"/>
                </a:solidFill>
                <a:latin typeface="Arial" panose="020B0604020202020204" pitchFamily="34" charset="0"/>
                <a:cs typeface="Arial" panose="020B0604020202020204" pitchFamily="34" charset="0"/>
              </a:rPr>
              <a:t> - 3 projects ($6M to $16M)</a:t>
            </a:r>
          </a:p>
          <a:p>
            <a:pPr marL="2171700" lvl="4" indent="-342900" defTabSz="457200" fontAlgn="base">
              <a:spcBef>
                <a:spcPct val="20000"/>
              </a:spcBef>
              <a:spcAft>
                <a:spcPct val="0"/>
              </a:spcAft>
              <a:buFont typeface="Wingdings" panose="05000000000000000000" pitchFamily="2" charset="2"/>
              <a:buChar char="Ø"/>
              <a:defRPr/>
            </a:pPr>
            <a:r>
              <a:rPr lang="en-US" sz="2400" b="1" u="sng" dirty="0">
                <a:solidFill>
                  <a:srgbClr val="002060"/>
                </a:solidFill>
                <a:latin typeface="Arial" panose="020B0604020202020204" pitchFamily="34" charset="0"/>
                <a:cs typeface="Arial" panose="020B0604020202020204" pitchFamily="34" charset="0"/>
              </a:rPr>
              <a:t>Divisions</a:t>
            </a:r>
            <a:r>
              <a:rPr lang="en-US" sz="2400" dirty="0">
                <a:solidFill>
                  <a:srgbClr val="002060"/>
                </a:solidFill>
                <a:latin typeface="Arial" panose="020B0604020202020204" pitchFamily="34" charset="0"/>
                <a:cs typeface="Arial" panose="020B0604020202020204" pitchFamily="34" charset="0"/>
              </a:rPr>
              <a:t> - 1 from each Division (&lt; $5M)</a:t>
            </a:r>
          </a:p>
          <a:p>
            <a:pPr marL="2171700" lvl="4" indent="-342900" defTabSz="457200" fontAlgn="base">
              <a:spcBef>
                <a:spcPct val="20000"/>
              </a:spcBef>
              <a:spcAft>
                <a:spcPct val="0"/>
              </a:spcAft>
              <a:buFont typeface="Wingdings" panose="05000000000000000000" pitchFamily="2" charset="2"/>
              <a:buChar char="Ø"/>
              <a:defRPr/>
            </a:pPr>
            <a:endParaRPr lang="en-US" sz="2400" dirty="0">
              <a:solidFill>
                <a:srgbClr val="002060"/>
              </a:solidFill>
              <a:latin typeface="Arial" panose="020B0604020202020204" pitchFamily="34" charset="0"/>
              <a:cs typeface="Arial" panose="020B0604020202020204" pitchFamily="34" charset="0"/>
            </a:endParaRPr>
          </a:p>
          <a:p>
            <a:pPr marL="1200150" lvl="2" indent="-285750" defTabSz="457200" fontAlgn="base">
              <a:spcBef>
                <a:spcPct val="20000"/>
              </a:spcBef>
              <a:spcAft>
                <a:spcPct val="0"/>
              </a:spcAft>
              <a:buFont typeface="Arial" panose="020B0604020202020204" pitchFamily="34" charset="0"/>
              <a:buChar char="•"/>
              <a:defRPr/>
            </a:pP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S PGothic" pitchFamily="34" charset="-128"/>
                <a:cs typeface="Arial" panose="020B0604020202020204" pitchFamily="34" charset="0"/>
              </a:rPr>
              <a:t>Overall good, some differences noted:</a:t>
            </a:r>
          </a:p>
          <a:p>
            <a:pPr marR="0" lvl="1" algn="l" defTabSz="457200" rtl="0" eaLnBrk="1" fontAlgn="base" latinLnBrk="0" hangingPunct="1">
              <a:spcBef>
                <a:spcPct val="20000"/>
              </a:spcBef>
              <a:spcAft>
                <a:spcPct val="0"/>
              </a:spcAft>
              <a:buClrTx/>
              <a:buSzTx/>
              <a:tabLst/>
              <a:defRPr/>
            </a:pPr>
            <a:r>
              <a:rPr lang="en-US" sz="2400" dirty="0">
                <a:solidFill>
                  <a:srgbClr val="002060"/>
                </a:solidFill>
                <a:latin typeface="Arial" panose="020B0604020202020204" pitchFamily="34" charset="0"/>
                <a:ea typeface="MS PGothic" pitchFamily="34" charset="-128"/>
                <a:cs typeface="Arial" panose="020B0604020202020204" pitchFamily="34" charset="0"/>
              </a:rPr>
              <a:t>		- lump sum grading			- shallow undercut</a:t>
            </a:r>
          </a:p>
          <a:p>
            <a:pPr marR="0" lvl="1" algn="l" defTabSz="457200" rtl="0" eaLnBrk="1" fontAlgn="base" latinLnBrk="0" hangingPunct="1">
              <a:spcBef>
                <a:spcPct val="20000"/>
              </a:spcBef>
              <a:spcAft>
                <a:spcPct val="0"/>
              </a:spcAft>
              <a:buClrTx/>
              <a:buSzTx/>
              <a:tabLst/>
              <a:defRPr/>
            </a:pPr>
            <a:r>
              <a:rPr lang="en-US" sz="2400" dirty="0">
                <a:solidFill>
                  <a:srgbClr val="002060"/>
                </a:solidFill>
                <a:latin typeface="Arial" panose="020B0604020202020204" pitchFamily="34" charset="0"/>
                <a:ea typeface="MS PGothic" pitchFamily="34" charset="-128"/>
                <a:cs typeface="Arial" panose="020B0604020202020204" pitchFamily="34" charset="0"/>
              </a:rPr>
              <a:t>		- major contract items		- restrikes for pile driving</a:t>
            </a:r>
          </a:p>
          <a:p>
            <a:pPr marR="0" lvl="1" algn="l" defTabSz="457200" rtl="0" eaLnBrk="1" fontAlgn="base" latinLnBrk="0" hangingPunct="1">
              <a:spcBef>
                <a:spcPct val="20000"/>
              </a:spcBef>
              <a:spcAft>
                <a:spcPct val="0"/>
              </a:spcAft>
              <a:buClrTx/>
              <a:buSzTx/>
              <a:tabLst/>
              <a:defRPr/>
            </a:pPr>
            <a:r>
              <a:rPr lang="en-US" sz="2400" dirty="0">
                <a:solidFill>
                  <a:srgbClr val="002060"/>
                </a:solidFill>
                <a:latin typeface="Arial" panose="020B0604020202020204" pitchFamily="34" charset="0"/>
                <a:ea typeface="MS PGothic" pitchFamily="34" charset="-128"/>
                <a:cs typeface="Arial" panose="020B0604020202020204" pitchFamily="34" charset="0"/>
              </a:rPr>
              <a:t>		- contract times / ICTs		- UBO / UC provisions, plans, items</a:t>
            </a:r>
          </a:p>
          <a:p>
            <a:pPr marR="0" lvl="1" algn="l" defTabSz="457200" rtl="0" eaLnBrk="1" fontAlgn="base" latinLnBrk="0" hangingPunct="1">
              <a:spcBef>
                <a:spcPct val="20000"/>
              </a:spcBef>
              <a:spcAft>
                <a:spcPct val="0"/>
              </a:spcAft>
              <a:buClrTx/>
              <a:buSzTx/>
              <a:tabLst/>
              <a:defRPr/>
            </a:pPr>
            <a:r>
              <a:rPr lang="en-US" sz="2400" dirty="0">
                <a:solidFill>
                  <a:srgbClr val="002060"/>
                </a:solidFill>
                <a:latin typeface="Arial" panose="020B0604020202020204" pitchFamily="34" charset="0"/>
                <a:ea typeface="MS PGothic" pitchFamily="34" charset="-128"/>
                <a:cs typeface="Arial" panose="020B0604020202020204" pitchFamily="34" charset="0"/>
              </a:rPr>
              <a:t>		- steel price adjustment		- provisions, std drawings, addenda</a:t>
            </a:r>
          </a:p>
          <a:p>
            <a:pPr marL="1257300" lvl="2" indent="-342900" defTabSz="457200" fontAlgn="base">
              <a:lnSpc>
                <a:spcPct val="300000"/>
              </a:lnSpc>
              <a:spcBef>
                <a:spcPct val="20000"/>
              </a:spcBef>
              <a:spcAft>
                <a:spcPct val="0"/>
              </a:spcAft>
              <a:buFont typeface="Arial" panose="020B0604020202020204" pitchFamily="34" charset="0"/>
              <a:buChar char="•"/>
              <a:defRPr/>
            </a:pPr>
            <a:r>
              <a:rPr lang="en-US" sz="2400" b="1" dirty="0">
                <a:solidFill>
                  <a:srgbClr val="002060"/>
                </a:solidFill>
                <a:latin typeface="Arial" panose="020B0604020202020204" pitchFamily="34" charset="0"/>
                <a:cs typeface="Arial" panose="020B0604020202020204" pitchFamily="34" charset="0"/>
              </a:rPr>
              <a:t>Chief’s office and Industry foresee minimal issues</a:t>
            </a:r>
          </a:p>
          <a:p>
            <a:pPr marR="0" lvl="1" algn="l" defTabSz="457200" rtl="0" eaLnBrk="1" fontAlgn="base" latinLnBrk="0" hangingPunct="1">
              <a:lnSpc>
                <a:spcPct val="150000"/>
              </a:lnSpc>
              <a:spcBef>
                <a:spcPct val="20000"/>
              </a:spcBef>
              <a:spcAft>
                <a:spcPct val="0"/>
              </a:spcAft>
              <a:buClrTx/>
              <a:buSzTx/>
              <a:tabLst/>
              <a:defRPr/>
            </a:pPr>
            <a:endParaRPr lang="en-US" sz="2400" dirty="0">
              <a:solidFill>
                <a:srgbClr val="002060"/>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844013AE-4D3D-1F1E-F09A-21B921736739}"/>
              </a:ext>
              <a:ext uri="{C183D7F6-B498-43B3-948B-1728B52AA6E4}">
                <adec:decorative xmlns:adec="http://schemas.microsoft.com/office/drawing/2017/decorative" val="0"/>
              </a:ext>
            </a:extLst>
          </p:cNvPr>
          <p:cNvSpPr>
            <a:spLocks noGrp="1"/>
          </p:cNvSpPr>
          <p:nvPr>
            <p:ph type="sldNum" sz="quarter" idx="4"/>
          </p:nvPr>
        </p:nvSpPr>
        <p:spPr/>
        <p:txBody>
          <a:bodyPr/>
          <a:lstStyle/>
          <a:p>
            <a:fld id="{71AF279C-F903-5C4F-9E12-139067057548}" type="slidenum">
              <a:rPr lang="en-US" smtClean="0"/>
              <a:pPr/>
              <a:t>5</a:t>
            </a:fld>
            <a:endParaRPr lang="en-US" dirty="0"/>
          </a:p>
        </p:txBody>
      </p:sp>
    </p:spTree>
    <p:extLst>
      <p:ext uri="{BB962C8B-B14F-4D97-AF65-F5344CB8AC3E}">
        <p14:creationId xmlns:p14="http://schemas.microsoft.com/office/powerpoint/2010/main" val="3126719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9D138F-708B-25CB-37E1-4731457B6EA1}"/>
              </a:ext>
            </a:extLst>
          </p:cNvPr>
          <p:cNvSpPr>
            <a:spLocks noGrp="1"/>
          </p:cNvSpPr>
          <p:nvPr>
            <p:ph type="title" idx="4294967295"/>
          </p:nvPr>
        </p:nvSpPr>
        <p:spPr>
          <a:xfrm>
            <a:off x="434566" y="-286997"/>
            <a:ext cx="11235351" cy="286997"/>
          </a:xfrm>
        </p:spPr>
        <p:txBody>
          <a:bodyPr vert="horz" lIns="91440" tIns="45720" rIns="91440" bIns="45720" rtlCol="0" anchor="b">
            <a:noAutofit/>
          </a:bodyPr>
          <a:lstStyle/>
          <a:p>
            <a:r>
              <a:rPr lang="en-US" dirty="0"/>
              <a:t>Memo authorizing the increase</a:t>
            </a:r>
          </a:p>
        </p:txBody>
      </p:sp>
      <p:pic>
        <p:nvPicPr>
          <p:cNvPr id="17" name="Picture 16" descr="This is the memo from the Chiefs Office authorizing the new division limit">
            <a:extLst>
              <a:ext uri="{FF2B5EF4-FFF2-40B4-BE49-F238E27FC236}">
                <a16:creationId xmlns:a16="http://schemas.microsoft.com/office/drawing/2014/main" id="{9AB21293-111B-E631-43B8-B0219D735093}"/>
              </a:ext>
            </a:extLst>
          </p:cNvPr>
          <p:cNvPicPr>
            <a:picLocks noChangeAspect="1"/>
          </p:cNvPicPr>
          <p:nvPr/>
        </p:nvPicPr>
        <p:blipFill>
          <a:blip r:embed="rId2"/>
          <a:stretch>
            <a:fillRect/>
          </a:stretch>
        </p:blipFill>
        <p:spPr>
          <a:xfrm>
            <a:off x="507033" y="66078"/>
            <a:ext cx="5238827" cy="6732907"/>
          </a:xfrm>
          <a:prstGeom prst="rect">
            <a:avLst/>
          </a:prstGeom>
          <a:ln>
            <a:solidFill>
              <a:srgbClr val="000000"/>
            </a:solidFill>
          </a:ln>
        </p:spPr>
      </p:pic>
      <p:pic>
        <p:nvPicPr>
          <p:cNvPr id="19" name="Picture 18" descr="Page 2 of the memo for the limit authorization">
            <a:extLst>
              <a:ext uri="{FF2B5EF4-FFF2-40B4-BE49-F238E27FC236}">
                <a16:creationId xmlns:a16="http://schemas.microsoft.com/office/drawing/2014/main" id="{3BE46E6E-9491-C470-BB4D-0FD53DA99206}"/>
              </a:ext>
            </a:extLst>
          </p:cNvPr>
          <p:cNvPicPr>
            <a:picLocks noChangeAspect="1"/>
          </p:cNvPicPr>
          <p:nvPr/>
        </p:nvPicPr>
        <p:blipFill>
          <a:blip r:embed="rId3"/>
          <a:stretch>
            <a:fillRect/>
          </a:stretch>
        </p:blipFill>
        <p:spPr>
          <a:xfrm>
            <a:off x="6489573" y="59014"/>
            <a:ext cx="5195394" cy="6739971"/>
          </a:xfrm>
          <a:prstGeom prst="rect">
            <a:avLst/>
          </a:prstGeom>
          <a:ln>
            <a:solidFill>
              <a:srgbClr val="000000"/>
            </a:solidFill>
          </a:ln>
        </p:spPr>
      </p:pic>
      <p:sp>
        <p:nvSpPr>
          <p:cNvPr id="5" name="Slide Number Placeholder 4">
            <a:extLst>
              <a:ext uri="{FF2B5EF4-FFF2-40B4-BE49-F238E27FC236}">
                <a16:creationId xmlns:a16="http://schemas.microsoft.com/office/drawing/2014/main" id="{844013AE-4D3D-1F1E-F09A-21B921736739}"/>
              </a:ext>
              <a:ext uri="{C183D7F6-B498-43B3-948B-1728B52AA6E4}">
                <adec:decorative xmlns:adec="http://schemas.microsoft.com/office/drawing/2017/decorative" val="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1AF279C-F903-5C4F-9E12-139067057548}" type="slidenum">
              <a:rPr kumimoji="0" lang="en-US" sz="1300" b="1" i="0" u="none" strike="noStrike" kern="1200" cap="none" spc="0" normalizeH="0" baseline="0" noProof="0" smtClean="0">
                <a:ln w="3175">
                  <a:noFill/>
                </a:ln>
                <a:solidFill>
                  <a:srgbClr val="0B3C61"/>
                </a:solidFill>
                <a:effectLst/>
                <a:uLnTx/>
                <a:uFillTx/>
                <a:latin typeface="Montserrat" pitchFamily="2" charset="77"/>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300" b="1" i="0" u="none" strike="noStrike" kern="1200" cap="none" spc="0" normalizeH="0" baseline="0" noProof="0" dirty="0">
              <a:ln w="3175">
                <a:noFill/>
              </a:ln>
              <a:solidFill>
                <a:srgbClr val="0B3C61"/>
              </a:solidFill>
              <a:effectLst/>
              <a:uLnTx/>
              <a:uFillTx/>
              <a:latin typeface="Montserrat" pitchFamily="2" charset="77"/>
              <a:ea typeface="+mn-ea"/>
              <a:cs typeface="+mn-cs"/>
            </a:endParaRPr>
          </a:p>
        </p:txBody>
      </p:sp>
    </p:spTree>
    <p:extLst>
      <p:ext uri="{BB962C8B-B14F-4D97-AF65-F5344CB8AC3E}">
        <p14:creationId xmlns:p14="http://schemas.microsoft.com/office/powerpoint/2010/main" val="1353451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36C798-D1B1-D427-40D2-8C32C9D81D28}"/>
              </a:ext>
            </a:extLst>
          </p:cNvPr>
          <p:cNvSpPr>
            <a:spLocks noGrp="1"/>
          </p:cNvSpPr>
          <p:nvPr>
            <p:ph type="title" idx="4294967295"/>
          </p:nvPr>
        </p:nvSpPr>
        <p:spPr>
          <a:xfrm>
            <a:off x="434566" y="-286997"/>
            <a:ext cx="11235351" cy="286997"/>
          </a:xfrm>
        </p:spPr>
        <p:txBody>
          <a:bodyPr vert="horz" lIns="91440" tIns="45720" rIns="91440" bIns="45720" rtlCol="0" anchor="b">
            <a:noAutofit/>
          </a:bodyPr>
          <a:lstStyle/>
          <a:p>
            <a:r>
              <a:rPr lang="en-US" dirty="0"/>
              <a:t>Eligible projects</a:t>
            </a:r>
          </a:p>
        </p:txBody>
      </p:sp>
      <p:pic>
        <p:nvPicPr>
          <p:cNvPr id="28" name="Picture 27" descr="Traffic light on barren dirt road">
            <a:extLst>
              <a:ext uri="{FF2B5EF4-FFF2-40B4-BE49-F238E27FC236}">
                <a16:creationId xmlns:a16="http://schemas.microsoft.com/office/drawing/2014/main" id="{9FDA3323-89C1-05DE-5D2B-AABF2C6BD70C}"/>
              </a:ext>
            </a:extLst>
          </p:cNvPr>
          <p:cNvPicPr>
            <a:picLocks noChangeAspect="1"/>
          </p:cNvPicPr>
          <p:nvPr/>
        </p:nvPicPr>
        <p:blipFill>
          <a:blip r:embed="rId2">
            <a:alphaModFix amt="60000"/>
          </a:blip>
          <a:srcRect l="20149" t="31566" b="5985"/>
          <a:stretch>
            <a:fillRect/>
          </a:stretch>
        </p:blipFill>
        <p:spPr>
          <a:xfrm>
            <a:off x="0" y="-1"/>
            <a:ext cx="12192000" cy="6858001"/>
          </a:xfrm>
          <a:prstGeom prst="rect">
            <a:avLst/>
          </a:prstGeom>
        </p:spPr>
      </p:pic>
      <p:sp>
        <p:nvSpPr>
          <p:cNvPr id="11" name="Title 5">
            <a:extLst>
              <a:ext uri="{FF2B5EF4-FFF2-40B4-BE49-F238E27FC236}">
                <a16:creationId xmlns:a16="http://schemas.microsoft.com/office/drawing/2014/main" id="{207278D4-3ED3-D303-BB26-4F89062AE985}"/>
              </a:ext>
            </a:extLst>
          </p:cNvPr>
          <p:cNvSpPr txBox="1">
            <a:spLocks/>
          </p:cNvSpPr>
          <p:nvPr/>
        </p:nvSpPr>
        <p:spPr bwMode="auto">
          <a:xfrm>
            <a:off x="1932740" y="225650"/>
            <a:ext cx="8229600" cy="942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defTabSz="457200" rtl="0" eaLnBrk="1" fontAlgn="base" hangingPunct="1">
              <a:spcBef>
                <a:spcPct val="0"/>
              </a:spcBef>
              <a:spcAft>
                <a:spcPct val="0"/>
              </a:spcAft>
              <a:defRPr sz="4400" kern="1200">
                <a:solidFill>
                  <a:srgbClr val="595959"/>
                </a:solidFill>
                <a:latin typeface="Arial"/>
                <a:ea typeface="MS PGothic" pitchFamily="34" charset="-128"/>
                <a:cs typeface="Arial"/>
              </a:defRPr>
            </a:lvl1pPr>
            <a:lvl2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2pPr>
            <a:lvl3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3pPr>
            <a:lvl4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4pPr>
            <a:lvl5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defRPr>
            </a:lvl9pPr>
          </a:lstStyle>
          <a:p>
            <a:pPr algn="l"/>
            <a:r>
              <a:rPr lang="en-US" sz="2600" b="1" u="sng" dirty="0">
                <a:solidFill>
                  <a:srgbClr val="002060"/>
                </a:solidFill>
                <a:latin typeface="Arial" panose="020B0604020202020204" pitchFamily="34" charset="0"/>
                <a:cs typeface="Arial" panose="020B0604020202020204" pitchFamily="34" charset="0"/>
              </a:rPr>
              <a:t>Bridge Replacement DPOC projects up to $10M</a:t>
            </a:r>
          </a:p>
          <a:p>
            <a:pPr algn="l"/>
            <a:endParaRPr lang="en-US" sz="2600" b="1" u="sng" dirty="0">
              <a:solidFill>
                <a:srgbClr val="002060"/>
              </a:solidFill>
            </a:endParaRPr>
          </a:p>
        </p:txBody>
      </p:sp>
      <p:sp>
        <p:nvSpPr>
          <p:cNvPr id="12" name="Freeform: Shape 11">
            <a:extLst>
              <a:ext uri="{FF2B5EF4-FFF2-40B4-BE49-F238E27FC236}">
                <a16:creationId xmlns:a16="http://schemas.microsoft.com/office/drawing/2014/main" id="{F0740C7B-69AE-41A4-8B8B-AEC7BD82D7EB}"/>
              </a:ext>
            </a:extLst>
          </p:cNvPr>
          <p:cNvSpPr/>
          <p:nvPr/>
        </p:nvSpPr>
        <p:spPr>
          <a:xfrm>
            <a:off x="1641451" y="1025013"/>
            <a:ext cx="8495470" cy="1542506"/>
          </a:xfrm>
          <a:custGeom>
            <a:avLst/>
            <a:gdLst>
              <a:gd name="connsiteX0" fmla="*/ 0 w 6819900"/>
              <a:gd name="connsiteY0" fmla="*/ 127000 h 1269999"/>
              <a:gd name="connsiteX1" fmla="*/ 127000 w 6819900"/>
              <a:gd name="connsiteY1" fmla="*/ 0 h 1269999"/>
              <a:gd name="connsiteX2" fmla="*/ 6692900 w 6819900"/>
              <a:gd name="connsiteY2" fmla="*/ 0 h 1269999"/>
              <a:gd name="connsiteX3" fmla="*/ 6819900 w 6819900"/>
              <a:gd name="connsiteY3" fmla="*/ 127000 h 1269999"/>
              <a:gd name="connsiteX4" fmla="*/ 6819900 w 6819900"/>
              <a:gd name="connsiteY4" fmla="*/ 1142999 h 1269999"/>
              <a:gd name="connsiteX5" fmla="*/ 6692900 w 6819900"/>
              <a:gd name="connsiteY5" fmla="*/ 1269999 h 1269999"/>
              <a:gd name="connsiteX6" fmla="*/ 127000 w 6819900"/>
              <a:gd name="connsiteY6" fmla="*/ 1269999 h 1269999"/>
              <a:gd name="connsiteX7" fmla="*/ 0 w 6819900"/>
              <a:gd name="connsiteY7" fmla="*/ 1142999 h 1269999"/>
              <a:gd name="connsiteX8" fmla="*/ 0 w 6819900"/>
              <a:gd name="connsiteY8" fmla="*/ 127000 h 126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9900" h="1269999">
                <a:moveTo>
                  <a:pt x="0" y="127000"/>
                </a:moveTo>
                <a:cubicBezTo>
                  <a:pt x="0" y="56860"/>
                  <a:pt x="56860" y="0"/>
                  <a:pt x="127000" y="0"/>
                </a:cubicBezTo>
                <a:lnTo>
                  <a:pt x="6692900" y="0"/>
                </a:lnTo>
                <a:cubicBezTo>
                  <a:pt x="6763040" y="0"/>
                  <a:pt x="6819900" y="56860"/>
                  <a:pt x="6819900" y="127000"/>
                </a:cubicBezTo>
                <a:lnTo>
                  <a:pt x="6819900" y="1142999"/>
                </a:lnTo>
                <a:cubicBezTo>
                  <a:pt x="6819900" y="1213139"/>
                  <a:pt x="6763040" y="1269999"/>
                  <a:pt x="6692900" y="1269999"/>
                </a:cubicBezTo>
                <a:lnTo>
                  <a:pt x="127000" y="1269999"/>
                </a:lnTo>
                <a:cubicBezTo>
                  <a:pt x="56860" y="1269999"/>
                  <a:pt x="0" y="1213139"/>
                  <a:pt x="0" y="1142999"/>
                </a:cubicBezTo>
                <a:lnTo>
                  <a:pt x="0" y="127000"/>
                </a:lnTo>
                <a:close/>
              </a:path>
            </a:pathLst>
          </a:custGeom>
          <a:solidFill>
            <a:srgbClr val="00206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63370" tIns="72390" rIns="72391" bIns="72390" numCol="1" spcCol="1270" anchor="b" anchorCtr="0">
            <a:noAutofit/>
          </a:bodyPr>
          <a:lstStyle/>
          <a:p>
            <a:pPr lvl="0" defTabSz="844550">
              <a:lnSpc>
                <a:spcPct val="90000"/>
              </a:lnSpc>
              <a:spcBef>
                <a:spcPct val="0"/>
              </a:spcBef>
              <a:spcAft>
                <a:spcPct val="35000"/>
              </a:spcAft>
            </a:pPr>
            <a:endParaRPr lang="en-US" sz="2400" b="1" dirty="0">
              <a:latin typeface="Calibri" panose="020F0502020204030204" pitchFamily="34" charset="0"/>
              <a:cs typeface="Calibri" panose="020F0502020204030204" pitchFamily="34" charset="0"/>
            </a:endParaRPr>
          </a:p>
          <a:p>
            <a:pPr lvl="0" defTabSz="844550">
              <a:lnSpc>
                <a:spcPct val="90000"/>
              </a:lnSpc>
              <a:spcBef>
                <a:spcPct val="0"/>
              </a:spcBef>
              <a:spcAft>
                <a:spcPct val="35000"/>
              </a:spcAft>
            </a:pPr>
            <a:endParaRPr lang="en-US" sz="2400" b="1" dirty="0">
              <a:latin typeface="Calibri" panose="020F0502020204030204" pitchFamily="34" charset="0"/>
              <a:cs typeface="Calibri" panose="020F0502020204030204" pitchFamily="34" charset="0"/>
            </a:endParaRPr>
          </a:p>
          <a:p>
            <a:pPr lvl="0" defTabSz="844550">
              <a:lnSpc>
                <a:spcPct val="90000"/>
              </a:lnSpc>
              <a:spcBef>
                <a:spcPct val="0"/>
              </a:spcBef>
              <a:spcAft>
                <a:spcPct val="35000"/>
              </a:spcAft>
            </a:pPr>
            <a:endParaRPr lang="en-US" sz="2400" b="1" dirty="0">
              <a:latin typeface="Calibri" panose="020F0502020204030204" pitchFamily="34" charset="0"/>
              <a:cs typeface="Calibri" panose="020F0502020204030204" pitchFamily="34" charset="0"/>
            </a:endParaRPr>
          </a:p>
          <a:p>
            <a:pPr lvl="0" defTabSz="844550">
              <a:lnSpc>
                <a:spcPct val="90000"/>
              </a:lnSpc>
              <a:spcBef>
                <a:spcPct val="0"/>
              </a:spcBef>
              <a:spcAft>
                <a:spcPct val="35000"/>
              </a:spcAft>
            </a:pPr>
            <a:endParaRPr lang="en-US" sz="2400" b="1" dirty="0">
              <a:latin typeface="Calibri" panose="020F0502020204030204" pitchFamily="34" charset="0"/>
              <a:cs typeface="Calibri" panose="020F0502020204030204" pitchFamily="34" charset="0"/>
            </a:endParaRPr>
          </a:p>
          <a:p>
            <a:pPr marL="342900" lvl="0" indent="-342900" defTabSz="844550">
              <a:lnSpc>
                <a:spcPct val="90000"/>
              </a:lnSpc>
              <a:spcBef>
                <a:spcPct val="0"/>
              </a:spcBef>
              <a:spcAft>
                <a:spcPct val="35000"/>
              </a:spcAft>
              <a:buFont typeface="Arial" panose="020B0604020202020204" pitchFamily="34" charset="0"/>
              <a:buChar char="•"/>
            </a:pPr>
            <a:r>
              <a:rPr lang="en-US" sz="2200" b="1" dirty="0">
                <a:latin typeface="Calibri" panose="020F0502020204030204" pitchFamily="34" charset="0"/>
                <a:cs typeface="Calibri" panose="020F0502020204030204" pitchFamily="34" charset="0"/>
              </a:rPr>
              <a:t>Multiple Bridges in one contract allowed &lt;$10M</a:t>
            </a:r>
          </a:p>
          <a:p>
            <a:pPr marL="342900" lvl="0" indent="-342900" defTabSz="844550">
              <a:lnSpc>
                <a:spcPct val="90000"/>
              </a:lnSpc>
              <a:spcBef>
                <a:spcPct val="0"/>
              </a:spcBef>
              <a:spcAft>
                <a:spcPct val="35000"/>
              </a:spcAft>
              <a:buFont typeface="Arial" panose="020B0604020202020204" pitchFamily="34" charset="0"/>
              <a:buChar char="•"/>
            </a:pPr>
            <a:r>
              <a:rPr lang="en-US" sz="2200" b="1" dirty="0">
                <a:latin typeface="Calibri" panose="020F0502020204030204" pitchFamily="34" charset="0"/>
                <a:cs typeface="Calibri" panose="020F0502020204030204" pitchFamily="34" charset="0"/>
              </a:rPr>
              <a:t>Culvert replacements allowed</a:t>
            </a:r>
          </a:p>
          <a:p>
            <a:pPr marL="0" lvl="0" indent="0" algn="l" defTabSz="844550">
              <a:lnSpc>
                <a:spcPct val="90000"/>
              </a:lnSpc>
              <a:spcBef>
                <a:spcPct val="0"/>
              </a:spcBef>
              <a:spcAft>
                <a:spcPct val="35000"/>
              </a:spcAft>
              <a:buNone/>
            </a:pPr>
            <a:endParaRPr lang="en-US" sz="2400" b="1" kern="1200" dirty="0">
              <a:latin typeface="Calibri" panose="020F0502020204030204" pitchFamily="34" charset="0"/>
              <a:cs typeface="Calibri" panose="020F0502020204030204" pitchFamily="34" charset="0"/>
            </a:endParaRPr>
          </a:p>
        </p:txBody>
      </p:sp>
      <p:pic>
        <p:nvPicPr>
          <p:cNvPr id="15" name="Graphic 14" descr="Thumbs up sign with solid fill">
            <a:extLst>
              <a:ext uri="{FF2B5EF4-FFF2-40B4-BE49-F238E27FC236}">
                <a16:creationId xmlns:a16="http://schemas.microsoft.com/office/drawing/2014/main" id="{FDC057CC-3B53-6173-81AF-6BFB14093A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32740" y="1168539"/>
            <a:ext cx="1126103" cy="1126103"/>
          </a:xfrm>
          <a:prstGeom prst="rect">
            <a:avLst/>
          </a:prstGeom>
        </p:spPr>
      </p:pic>
      <p:sp>
        <p:nvSpPr>
          <p:cNvPr id="3" name="Freeform: Shape 2">
            <a:extLst>
              <a:ext uri="{FF2B5EF4-FFF2-40B4-BE49-F238E27FC236}">
                <a16:creationId xmlns:a16="http://schemas.microsoft.com/office/drawing/2014/main" id="{3C3058BC-F756-BD6E-2518-F171F4FA4453}"/>
              </a:ext>
            </a:extLst>
          </p:cNvPr>
          <p:cNvSpPr/>
          <p:nvPr/>
        </p:nvSpPr>
        <p:spPr>
          <a:xfrm>
            <a:off x="1641450" y="2761252"/>
            <a:ext cx="8495470" cy="2008767"/>
          </a:xfrm>
          <a:custGeom>
            <a:avLst/>
            <a:gdLst>
              <a:gd name="connsiteX0" fmla="*/ 0 w 6819900"/>
              <a:gd name="connsiteY0" fmla="*/ 127000 h 1269999"/>
              <a:gd name="connsiteX1" fmla="*/ 127000 w 6819900"/>
              <a:gd name="connsiteY1" fmla="*/ 0 h 1269999"/>
              <a:gd name="connsiteX2" fmla="*/ 6692900 w 6819900"/>
              <a:gd name="connsiteY2" fmla="*/ 0 h 1269999"/>
              <a:gd name="connsiteX3" fmla="*/ 6819900 w 6819900"/>
              <a:gd name="connsiteY3" fmla="*/ 127000 h 1269999"/>
              <a:gd name="connsiteX4" fmla="*/ 6819900 w 6819900"/>
              <a:gd name="connsiteY4" fmla="*/ 1142999 h 1269999"/>
              <a:gd name="connsiteX5" fmla="*/ 6692900 w 6819900"/>
              <a:gd name="connsiteY5" fmla="*/ 1269999 h 1269999"/>
              <a:gd name="connsiteX6" fmla="*/ 127000 w 6819900"/>
              <a:gd name="connsiteY6" fmla="*/ 1269999 h 1269999"/>
              <a:gd name="connsiteX7" fmla="*/ 0 w 6819900"/>
              <a:gd name="connsiteY7" fmla="*/ 1142999 h 1269999"/>
              <a:gd name="connsiteX8" fmla="*/ 0 w 6819900"/>
              <a:gd name="connsiteY8" fmla="*/ 127000 h 126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9900" h="1269999">
                <a:moveTo>
                  <a:pt x="0" y="127000"/>
                </a:moveTo>
                <a:cubicBezTo>
                  <a:pt x="0" y="56860"/>
                  <a:pt x="56860" y="0"/>
                  <a:pt x="127000" y="0"/>
                </a:cubicBezTo>
                <a:lnTo>
                  <a:pt x="6692900" y="0"/>
                </a:lnTo>
                <a:cubicBezTo>
                  <a:pt x="6763040" y="0"/>
                  <a:pt x="6819900" y="56860"/>
                  <a:pt x="6819900" y="127000"/>
                </a:cubicBezTo>
                <a:lnTo>
                  <a:pt x="6819900" y="1142999"/>
                </a:lnTo>
                <a:cubicBezTo>
                  <a:pt x="6819900" y="1213139"/>
                  <a:pt x="6763040" y="1269999"/>
                  <a:pt x="6692900" y="1269999"/>
                </a:cubicBezTo>
                <a:lnTo>
                  <a:pt x="127000" y="1269999"/>
                </a:lnTo>
                <a:cubicBezTo>
                  <a:pt x="56860" y="1269999"/>
                  <a:pt x="0" y="1213139"/>
                  <a:pt x="0" y="1142999"/>
                </a:cubicBezTo>
                <a:lnTo>
                  <a:pt x="0" y="127000"/>
                </a:lnTo>
                <a:close/>
              </a:path>
            </a:pathLst>
          </a:custGeom>
          <a:solidFill>
            <a:srgbClr val="00206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63370" tIns="72390" rIns="72391" bIns="72390" numCol="1" spcCol="1270" anchor="t" anchorCtr="0">
            <a:noAutofit/>
          </a:bodyPr>
          <a:lstStyle/>
          <a:p>
            <a:pPr marL="342900" lvl="0" indent="-342900" algn="l" defTabSz="844550">
              <a:spcBef>
                <a:spcPct val="0"/>
              </a:spcBef>
              <a:spcAft>
                <a:spcPct val="35000"/>
              </a:spcAft>
              <a:buFont typeface="Arial" panose="020B0604020202020204" pitchFamily="34" charset="0"/>
              <a:buChar char="•"/>
            </a:pPr>
            <a:r>
              <a:rPr lang="en-US" sz="2200" b="1" kern="1200" dirty="0">
                <a:latin typeface="Calibri" panose="020F0502020204030204" pitchFamily="34" charset="0"/>
                <a:cs typeface="Calibri" panose="020F0502020204030204" pitchFamily="34" charset="0"/>
              </a:rPr>
              <a:t>CSDU Review required – send Plans &amp; Proposal two weeks before advertisement </a:t>
            </a:r>
            <a:r>
              <a:rPr lang="en-US" sz="2200" b="1" dirty="0">
                <a:latin typeface="Calibri" panose="020F0502020204030204" pitchFamily="34" charset="0"/>
                <a:cs typeface="Calibri" panose="020F0502020204030204" pitchFamily="34" charset="0"/>
              </a:rPr>
              <a:t>(</a:t>
            </a:r>
            <a:r>
              <a:rPr lang="en-US" sz="2200" b="1" dirty="0">
                <a:latin typeface="Calibri" panose="020F0502020204030204" pitchFamily="34" charset="0"/>
                <a:cs typeface="Calibri" panose="020F0502020204030204" pitchFamily="34" charset="0"/>
                <a:hlinkClick r:id="rId4"/>
              </a:rPr>
              <a:t>DivisionLetReviews@ncdot.gov</a:t>
            </a:r>
            <a:r>
              <a:rPr lang="en-US" sz="2200" b="1" dirty="0">
                <a:latin typeface="Calibri" panose="020F0502020204030204" pitchFamily="34" charset="0"/>
                <a:cs typeface="Calibri" panose="020F0502020204030204" pitchFamily="34" charset="0"/>
              </a:rPr>
              <a:t>)</a:t>
            </a:r>
          </a:p>
          <a:p>
            <a:pPr marL="342900" lvl="0" indent="-342900" defTabSz="844550">
              <a:spcBef>
                <a:spcPct val="0"/>
              </a:spcBef>
              <a:spcAft>
                <a:spcPct val="35000"/>
              </a:spcAft>
              <a:buFont typeface="Arial" panose="020B0604020202020204" pitchFamily="34" charset="0"/>
              <a:buChar char="•"/>
            </a:pPr>
            <a:r>
              <a:rPr lang="en-US" sz="2200" b="1" dirty="0">
                <a:latin typeface="Calibri" panose="020F0502020204030204" pitchFamily="34" charset="0"/>
                <a:cs typeface="Calibri" panose="020F0502020204030204" pitchFamily="34" charset="0"/>
              </a:rPr>
              <a:t>SMU Reviews required – Preliminary General Design and 90% plans (Trey Carroll – </a:t>
            </a:r>
            <a:r>
              <a:rPr lang="en-US" sz="2200" b="1" dirty="0">
                <a:latin typeface="Calibri" panose="020F0502020204030204" pitchFamily="34" charset="0"/>
                <a:cs typeface="Calibri" panose="020F0502020204030204" pitchFamily="34" charset="0"/>
                <a:hlinkClick r:id="rId5"/>
              </a:rPr>
              <a:t>thcarroll1@ncdot.gov</a:t>
            </a:r>
            <a:r>
              <a:rPr lang="en-US" sz="2200" b="1" dirty="0">
                <a:latin typeface="Calibri" panose="020F0502020204030204" pitchFamily="34" charset="0"/>
                <a:cs typeface="Calibri" panose="020F0502020204030204" pitchFamily="34" charset="0"/>
              </a:rPr>
              <a:t>) </a:t>
            </a:r>
          </a:p>
          <a:p>
            <a:pPr marL="0" lvl="0" indent="0" algn="l" defTabSz="844550">
              <a:lnSpc>
                <a:spcPct val="90000"/>
              </a:lnSpc>
              <a:spcBef>
                <a:spcPct val="0"/>
              </a:spcBef>
              <a:spcAft>
                <a:spcPct val="35000"/>
              </a:spcAft>
              <a:buNone/>
            </a:pPr>
            <a:endParaRPr lang="en-US" sz="2400" b="1" kern="1200" dirty="0">
              <a:latin typeface="Calibri" panose="020F0502020204030204" pitchFamily="34" charset="0"/>
              <a:cs typeface="Calibri" panose="020F0502020204030204" pitchFamily="34" charset="0"/>
            </a:endParaRPr>
          </a:p>
          <a:p>
            <a:pPr marL="0" lvl="0" indent="0" algn="l" defTabSz="844550">
              <a:lnSpc>
                <a:spcPct val="90000"/>
              </a:lnSpc>
              <a:spcBef>
                <a:spcPct val="0"/>
              </a:spcBef>
              <a:spcAft>
                <a:spcPct val="35000"/>
              </a:spcAft>
              <a:buNone/>
            </a:pPr>
            <a:endParaRPr lang="en-US" sz="2400" b="1" kern="1200" dirty="0">
              <a:latin typeface="Calibri" panose="020F0502020204030204" pitchFamily="34" charset="0"/>
              <a:cs typeface="Calibri" panose="020F0502020204030204" pitchFamily="34" charset="0"/>
            </a:endParaRPr>
          </a:p>
        </p:txBody>
      </p:sp>
      <p:pic>
        <p:nvPicPr>
          <p:cNvPr id="7" name="Graphic 6" descr="Thumbs up sign with solid fill">
            <a:extLst>
              <a:ext uri="{FF2B5EF4-FFF2-40B4-BE49-F238E27FC236}">
                <a16:creationId xmlns:a16="http://schemas.microsoft.com/office/drawing/2014/main" id="{FCC3B6BA-89E7-3740-390D-C334C34B40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32739" y="3016733"/>
            <a:ext cx="1126103" cy="1126103"/>
          </a:xfrm>
          <a:prstGeom prst="rect">
            <a:avLst/>
          </a:prstGeom>
        </p:spPr>
      </p:pic>
      <p:sp>
        <p:nvSpPr>
          <p:cNvPr id="22" name="Freeform: Shape 21">
            <a:extLst>
              <a:ext uri="{FF2B5EF4-FFF2-40B4-BE49-F238E27FC236}">
                <a16:creationId xmlns:a16="http://schemas.microsoft.com/office/drawing/2014/main" id="{278B19F5-2C87-DE5D-310E-5CC0F519D879}"/>
              </a:ext>
            </a:extLst>
          </p:cNvPr>
          <p:cNvSpPr/>
          <p:nvPr/>
        </p:nvSpPr>
        <p:spPr>
          <a:xfrm>
            <a:off x="1641450" y="4963752"/>
            <a:ext cx="8495470" cy="1642624"/>
          </a:xfrm>
          <a:custGeom>
            <a:avLst/>
            <a:gdLst>
              <a:gd name="connsiteX0" fmla="*/ 0 w 6819900"/>
              <a:gd name="connsiteY0" fmla="*/ 127000 h 1269999"/>
              <a:gd name="connsiteX1" fmla="*/ 127000 w 6819900"/>
              <a:gd name="connsiteY1" fmla="*/ 0 h 1269999"/>
              <a:gd name="connsiteX2" fmla="*/ 6692900 w 6819900"/>
              <a:gd name="connsiteY2" fmla="*/ 0 h 1269999"/>
              <a:gd name="connsiteX3" fmla="*/ 6819900 w 6819900"/>
              <a:gd name="connsiteY3" fmla="*/ 127000 h 1269999"/>
              <a:gd name="connsiteX4" fmla="*/ 6819900 w 6819900"/>
              <a:gd name="connsiteY4" fmla="*/ 1142999 h 1269999"/>
              <a:gd name="connsiteX5" fmla="*/ 6692900 w 6819900"/>
              <a:gd name="connsiteY5" fmla="*/ 1269999 h 1269999"/>
              <a:gd name="connsiteX6" fmla="*/ 127000 w 6819900"/>
              <a:gd name="connsiteY6" fmla="*/ 1269999 h 1269999"/>
              <a:gd name="connsiteX7" fmla="*/ 0 w 6819900"/>
              <a:gd name="connsiteY7" fmla="*/ 1142999 h 1269999"/>
              <a:gd name="connsiteX8" fmla="*/ 0 w 6819900"/>
              <a:gd name="connsiteY8" fmla="*/ 127000 h 126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9900" h="1269999">
                <a:moveTo>
                  <a:pt x="0" y="127000"/>
                </a:moveTo>
                <a:cubicBezTo>
                  <a:pt x="0" y="56860"/>
                  <a:pt x="56860" y="0"/>
                  <a:pt x="127000" y="0"/>
                </a:cubicBezTo>
                <a:lnTo>
                  <a:pt x="6692900" y="0"/>
                </a:lnTo>
                <a:cubicBezTo>
                  <a:pt x="6763040" y="0"/>
                  <a:pt x="6819900" y="56860"/>
                  <a:pt x="6819900" y="127000"/>
                </a:cubicBezTo>
                <a:lnTo>
                  <a:pt x="6819900" y="1142999"/>
                </a:lnTo>
                <a:cubicBezTo>
                  <a:pt x="6819900" y="1213139"/>
                  <a:pt x="6763040" y="1269999"/>
                  <a:pt x="6692900" y="1269999"/>
                </a:cubicBezTo>
                <a:lnTo>
                  <a:pt x="127000" y="1269999"/>
                </a:lnTo>
                <a:cubicBezTo>
                  <a:pt x="56860" y="1269999"/>
                  <a:pt x="0" y="1213139"/>
                  <a:pt x="0" y="1142999"/>
                </a:cubicBezTo>
                <a:lnTo>
                  <a:pt x="0" y="127000"/>
                </a:lnTo>
                <a:close/>
              </a:path>
            </a:pathLst>
          </a:custGeom>
          <a:solidFill>
            <a:srgbClr val="00206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63370" tIns="72390" rIns="72391" bIns="72390" numCol="1" spcCol="1270" anchor="b" anchorCtr="0">
            <a:noAutofit/>
          </a:bodyPr>
          <a:lstStyle/>
          <a:p>
            <a:pPr lvl="0" defTabSz="844550">
              <a:lnSpc>
                <a:spcPct val="90000"/>
              </a:lnSpc>
              <a:spcBef>
                <a:spcPct val="0"/>
              </a:spcBef>
              <a:spcAft>
                <a:spcPct val="35000"/>
              </a:spcAft>
            </a:pPr>
            <a:endParaRPr lang="en-US" sz="2400" b="1" dirty="0">
              <a:latin typeface="Calibri" panose="020F0502020204030204" pitchFamily="34" charset="0"/>
              <a:cs typeface="Calibri" panose="020F0502020204030204" pitchFamily="34" charset="0"/>
            </a:endParaRPr>
          </a:p>
          <a:p>
            <a:pPr lvl="0" defTabSz="844550">
              <a:lnSpc>
                <a:spcPct val="90000"/>
              </a:lnSpc>
              <a:spcBef>
                <a:spcPct val="0"/>
              </a:spcBef>
              <a:spcAft>
                <a:spcPct val="35000"/>
              </a:spcAft>
            </a:pPr>
            <a:endParaRPr lang="en-US" sz="2400" b="1" dirty="0">
              <a:latin typeface="Calibri" panose="020F0502020204030204" pitchFamily="34" charset="0"/>
              <a:cs typeface="Calibri" panose="020F0502020204030204" pitchFamily="34" charset="0"/>
            </a:endParaRPr>
          </a:p>
          <a:p>
            <a:pPr lvl="0" defTabSz="844550">
              <a:lnSpc>
                <a:spcPct val="90000"/>
              </a:lnSpc>
              <a:spcBef>
                <a:spcPct val="0"/>
              </a:spcBef>
              <a:spcAft>
                <a:spcPct val="35000"/>
              </a:spcAft>
            </a:pPr>
            <a:endParaRPr lang="en-US" sz="2400" b="1" dirty="0">
              <a:latin typeface="Calibri" panose="020F0502020204030204" pitchFamily="34" charset="0"/>
              <a:cs typeface="Calibri" panose="020F0502020204030204" pitchFamily="34" charset="0"/>
            </a:endParaRPr>
          </a:p>
          <a:p>
            <a:pPr lvl="0" defTabSz="844550">
              <a:lnSpc>
                <a:spcPct val="90000"/>
              </a:lnSpc>
              <a:spcBef>
                <a:spcPct val="0"/>
              </a:spcBef>
              <a:spcAft>
                <a:spcPct val="35000"/>
              </a:spcAft>
            </a:pPr>
            <a:endParaRPr lang="en-US" sz="2400" b="1" dirty="0">
              <a:latin typeface="Calibri" panose="020F0502020204030204" pitchFamily="34" charset="0"/>
              <a:cs typeface="Calibri" panose="020F0502020204030204" pitchFamily="34" charset="0"/>
            </a:endParaRPr>
          </a:p>
          <a:p>
            <a:pPr marL="342900" lvl="0" indent="-342900" defTabSz="844550">
              <a:lnSpc>
                <a:spcPct val="90000"/>
              </a:lnSpc>
              <a:spcBef>
                <a:spcPct val="0"/>
              </a:spcBef>
              <a:spcAft>
                <a:spcPct val="35000"/>
              </a:spcAft>
              <a:buFont typeface="Arial" panose="020B0604020202020204" pitchFamily="34" charset="0"/>
              <a:buChar char="•"/>
            </a:pPr>
            <a:r>
              <a:rPr lang="en-US" sz="2200" b="1" dirty="0">
                <a:latin typeface="Calibri" panose="020F0502020204030204" pitchFamily="34" charset="0"/>
                <a:cs typeface="Calibri" panose="020F0502020204030204" pitchFamily="34" charset="0"/>
              </a:rPr>
              <a:t>No bridges/culverts on interstates (Central let only)</a:t>
            </a:r>
          </a:p>
          <a:p>
            <a:pPr marL="342900" lvl="0" indent="-342900" defTabSz="844550">
              <a:lnSpc>
                <a:spcPct val="90000"/>
              </a:lnSpc>
              <a:spcBef>
                <a:spcPct val="0"/>
              </a:spcBef>
              <a:spcAft>
                <a:spcPct val="35000"/>
              </a:spcAft>
              <a:buFont typeface="Arial" panose="020B0604020202020204" pitchFamily="34" charset="0"/>
              <a:buChar char="•"/>
            </a:pPr>
            <a:r>
              <a:rPr lang="en-US" sz="2200" b="1" dirty="0">
                <a:latin typeface="Calibri" panose="020F0502020204030204" pitchFamily="34" charset="0"/>
                <a:cs typeface="Calibri" panose="020F0502020204030204" pitchFamily="34" charset="0"/>
              </a:rPr>
              <a:t>No other project types over $5M at this time</a:t>
            </a:r>
          </a:p>
          <a:p>
            <a:pPr marL="0" lvl="0" indent="0" algn="l" defTabSz="844550">
              <a:lnSpc>
                <a:spcPct val="90000"/>
              </a:lnSpc>
              <a:spcBef>
                <a:spcPct val="0"/>
              </a:spcBef>
              <a:spcAft>
                <a:spcPct val="35000"/>
              </a:spcAft>
              <a:buNone/>
            </a:pPr>
            <a:endParaRPr lang="en-US" sz="2400" b="1" kern="1200" dirty="0">
              <a:latin typeface="Calibri" panose="020F0502020204030204" pitchFamily="34" charset="0"/>
              <a:cs typeface="Calibri" panose="020F0502020204030204" pitchFamily="34" charset="0"/>
            </a:endParaRPr>
          </a:p>
        </p:txBody>
      </p:sp>
      <p:pic>
        <p:nvPicPr>
          <p:cNvPr id="20" name="Graphic 19" descr="Thumbs Down with solid fill">
            <a:extLst>
              <a:ext uri="{FF2B5EF4-FFF2-40B4-BE49-F238E27FC236}">
                <a16:creationId xmlns:a16="http://schemas.microsoft.com/office/drawing/2014/main" id="{A19364AC-D78F-E980-ED42-8B73378237C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932739" y="5222012"/>
            <a:ext cx="1126103" cy="1126103"/>
          </a:xfrm>
          <a:prstGeom prst="rect">
            <a:avLst/>
          </a:prstGeom>
        </p:spPr>
      </p:pic>
      <p:sp>
        <p:nvSpPr>
          <p:cNvPr id="5" name="Slide Number Placeholder 4">
            <a:extLst>
              <a:ext uri="{FF2B5EF4-FFF2-40B4-BE49-F238E27FC236}">
                <a16:creationId xmlns:a16="http://schemas.microsoft.com/office/drawing/2014/main" id="{844013AE-4D3D-1F1E-F09A-21B921736739}"/>
              </a:ext>
            </a:extLst>
          </p:cNvPr>
          <p:cNvSpPr>
            <a:spLocks noGrp="1"/>
          </p:cNvSpPr>
          <p:nvPr>
            <p:ph type="sldNum" sz="quarter" idx="4"/>
          </p:nvPr>
        </p:nvSpPr>
        <p:spPr/>
        <p:txBody>
          <a:bodyPr/>
          <a:lstStyle/>
          <a:p>
            <a:fld id="{71AF279C-F903-5C4F-9E12-139067057548}" type="slidenum">
              <a:rPr lang="en-US" smtClean="0"/>
              <a:pPr/>
              <a:t>7</a:t>
            </a:fld>
            <a:endParaRPr lang="en-US" dirty="0"/>
          </a:p>
        </p:txBody>
      </p:sp>
    </p:spTree>
    <p:extLst>
      <p:ext uri="{BB962C8B-B14F-4D97-AF65-F5344CB8AC3E}">
        <p14:creationId xmlns:p14="http://schemas.microsoft.com/office/powerpoint/2010/main" val="2267215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255C7D-0212-0EED-9F75-B18F021731E0}"/>
              </a:ext>
            </a:extLst>
          </p:cNvPr>
          <p:cNvSpPr>
            <a:spLocks noGrp="1"/>
          </p:cNvSpPr>
          <p:nvPr>
            <p:ph type="title" idx="4294967295"/>
          </p:nvPr>
        </p:nvSpPr>
        <p:spPr>
          <a:xfrm>
            <a:off x="434566" y="-286997"/>
            <a:ext cx="11235351" cy="286997"/>
          </a:xfrm>
        </p:spPr>
        <p:txBody>
          <a:bodyPr vert="horz" lIns="91440" tIns="45720" rIns="91440" bIns="45720" rtlCol="0" anchor="b">
            <a:noAutofit/>
          </a:bodyPr>
          <a:lstStyle/>
          <a:p>
            <a:r>
              <a:rPr lang="en-US" dirty="0"/>
              <a:t>Topics for meeting</a:t>
            </a:r>
          </a:p>
        </p:txBody>
      </p:sp>
      <p:sp>
        <p:nvSpPr>
          <p:cNvPr id="11" name="Title 5">
            <a:extLst>
              <a:ext uri="{FF2B5EF4-FFF2-40B4-BE49-F238E27FC236}">
                <a16:creationId xmlns:a16="http://schemas.microsoft.com/office/drawing/2014/main" id="{EAF07577-49EB-3876-3347-D60DAD7E5438}"/>
              </a:ext>
            </a:extLst>
          </p:cNvPr>
          <p:cNvSpPr txBox="1">
            <a:spLocks/>
          </p:cNvSpPr>
          <p:nvPr/>
        </p:nvSpPr>
        <p:spPr bwMode="auto">
          <a:xfrm>
            <a:off x="1914069" y="505042"/>
            <a:ext cx="8698110" cy="7474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rgbClr val="595959"/>
                </a:solidFill>
                <a:latin typeface="Arial"/>
                <a:ea typeface="MS PGothic" pitchFamily="34" charset="-128"/>
                <a:cs typeface="Arial"/>
              </a:defRPr>
            </a:lvl1pPr>
            <a:lvl2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2pPr>
            <a:lvl3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3pPr>
            <a:lvl4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4pPr>
            <a:lvl5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defRPr>
            </a:lvl9pPr>
          </a:lstStyle>
          <a:p>
            <a:pPr algn="l"/>
            <a:r>
              <a:rPr lang="en-US" sz="2600" b="1" u="sng" dirty="0">
                <a:solidFill>
                  <a:srgbClr val="002060"/>
                </a:solidFill>
              </a:rPr>
              <a:t>Topics for today’s meeting:</a:t>
            </a:r>
          </a:p>
          <a:p>
            <a:pPr algn="l"/>
            <a:endParaRPr lang="en-US" sz="2600" b="1" u="sng" dirty="0">
              <a:solidFill>
                <a:srgbClr val="002060"/>
              </a:solidFill>
            </a:endParaRPr>
          </a:p>
        </p:txBody>
      </p:sp>
      <p:graphicFrame>
        <p:nvGraphicFramePr>
          <p:cNvPr id="2" name="Diagram 1" descr="This is cycle showing the topics; Contract time development, Lump sum grading, major and specialty items, steel adjustment, and ps and e packages.">
            <a:extLst>
              <a:ext uri="{FF2B5EF4-FFF2-40B4-BE49-F238E27FC236}">
                <a16:creationId xmlns:a16="http://schemas.microsoft.com/office/drawing/2014/main" id="{7D8CDEAF-6841-9646-0C90-0C291CDE93DB}"/>
              </a:ext>
            </a:extLst>
          </p:cNvPr>
          <p:cNvGraphicFramePr/>
          <p:nvPr>
            <p:extLst>
              <p:ext uri="{D42A27DB-BD31-4B8C-83A1-F6EECF244321}">
                <p14:modId xmlns:p14="http://schemas.microsoft.com/office/powerpoint/2010/main" val="733082559"/>
              </p:ext>
            </p:extLst>
          </p:nvPr>
        </p:nvGraphicFramePr>
        <p:xfrm>
          <a:off x="1390650" y="1168566"/>
          <a:ext cx="9410700" cy="56335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844013AE-4D3D-1F1E-F09A-21B921736739}"/>
              </a:ext>
            </a:extLst>
          </p:cNvPr>
          <p:cNvSpPr>
            <a:spLocks noGrp="1"/>
          </p:cNvSpPr>
          <p:nvPr>
            <p:ph type="sldNum" sz="quarter" idx="4"/>
          </p:nvPr>
        </p:nvSpPr>
        <p:spPr/>
        <p:txBody>
          <a:bodyPr/>
          <a:lstStyle/>
          <a:p>
            <a:fld id="{71AF279C-F903-5C4F-9E12-139067057548}" type="slidenum">
              <a:rPr lang="en-US" smtClean="0"/>
              <a:pPr/>
              <a:t>8</a:t>
            </a:fld>
            <a:endParaRPr lang="en-US" dirty="0"/>
          </a:p>
        </p:txBody>
      </p:sp>
    </p:spTree>
    <p:extLst>
      <p:ext uri="{BB962C8B-B14F-4D97-AF65-F5344CB8AC3E}">
        <p14:creationId xmlns:p14="http://schemas.microsoft.com/office/powerpoint/2010/main" val="4010366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98E09F-884C-EE5A-402F-6FD6B47D1306}"/>
              </a:ext>
            </a:extLst>
          </p:cNvPr>
          <p:cNvSpPr>
            <a:spLocks noGrp="1"/>
          </p:cNvSpPr>
          <p:nvPr>
            <p:ph type="title" idx="4294967295"/>
          </p:nvPr>
        </p:nvSpPr>
        <p:spPr>
          <a:xfrm>
            <a:off x="434566" y="-286997"/>
            <a:ext cx="11235351" cy="286997"/>
          </a:xfrm>
        </p:spPr>
        <p:txBody>
          <a:bodyPr vert="horz" lIns="91440" tIns="45720" rIns="91440" bIns="45720" rtlCol="0" anchor="b">
            <a:noAutofit/>
          </a:bodyPr>
          <a:lstStyle/>
          <a:p>
            <a:r>
              <a:rPr lang="en-US" dirty="0"/>
              <a:t>Contact us</a:t>
            </a:r>
          </a:p>
        </p:txBody>
      </p:sp>
      <p:sp>
        <p:nvSpPr>
          <p:cNvPr id="6" name="Text Placeholder 5">
            <a:extLst>
              <a:ext uri="{FF2B5EF4-FFF2-40B4-BE49-F238E27FC236}">
                <a16:creationId xmlns:a16="http://schemas.microsoft.com/office/drawing/2014/main" id="{4A61BD16-6AD6-4EB1-33CF-58943A95720E}"/>
              </a:ext>
            </a:extLst>
          </p:cNvPr>
          <p:cNvSpPr>
            <a:spLocks noGrp="1"/>
          </p:cNvSpPr>
          <p:nvPr>
            <p:ph type="body" sz="quarter" idx="19"/>
          </p:nvPr>
        </p:nvSpPr>
        <p:spPr/>
        <p:txBody>
          <a:bodyPr/>
          <a:lstStyle/>
          <a:p>
            <a:r>
              <a:rPr lang="en-US" dirty="0"/>
              <a:t>Jon Weathersbee</a:t>
            </a:r>
          </a:p>
        </p:txBody>
      </p:sp>
      <p:sp>
        <p:nvSpPr>
          <p:cNvPr id="7" name="Text Placeholder 6">
            <a:extLst>
              <a:ext uri="{FF2B5EF4-FFF2-40B4-BE49-F238E27FC236}">
                <a16:creationId xmlns:a16="http://schemas.microsoft.com/office/drawing/2014/main" id="{7A93F03F-3C1A-5D18-2431-4A36A7EE3C29}"/>
              </a:ext>
            </a:extLst>
          </p:cNvPr>
          <p:cNvSpPr>
            <a:spLocks noGrp="1"/>
          </p:cNvSpPr>
          <p:nvPr>
            <p:ph type="body" sz="quarter" idx="20"/>
          </p:nvPr>
        </p:nvSpPr>
        <p:spPr/>
        <p:txBody>
          <a:bodyPr/>
          <a:lstStyle/>
          <a:p>
            <a:r>
              <a:rPr lang="en-US" dirty="0"/>
              <a:t>jweathersbee@ncdot.gov</a:t>
            </a:r>
          </a:p>
        </p:txBody>
      </p:sp>
      <p:sp>
        <p:nvSpPr>
          <p:cNvPr id="8" name="Text Placeholder 7">
            <a:extLst>
              <a:ext uri="{FF2B5EF4-FFF2-40B4-BE49-F238E27FC236}">
                <a16:creationId xmlns:a16="http://schemas.microsoft.com/office/drawing/2014/main" id="{56811DBF-3BF0-30B0-8AFD-927BA818E21A}"/>
              </a:ext>
            </a:extLst>
          </p:cNvPr>
          <p:cNvSpPr>
            <a:spLocks noGrp="1"/>
          </p:cNvSpPr>
          <p:nvPr>
            <p:ph type="body" sz="quarter" idx="21"/>
          </p:nvPr>
        </p:nvSpPr>
        <p:spPr/>
        <p:txBody>
          <a:bodyPr/>
          <a:lstStyle/>
          <a:p>
            <a:r>
              <a:rPr lang="en-US" dirty="0"/>
              <a:t>919-707-6901</a:t>
            </a:r>
          </a:p>
        </p:txBody>
      </p:sp>
      <p:sp>
        <p:nvSpPr>
          <p:cNvPr id="2" name="Text Placeholder 1">
            <a:extLst>
              <a:ext uri="{FF2B5EF4-FFF2-40B4-BE49-F238E27FC236}">
                <a16:creationId xmlns:a16="http://schemas.microsoft.com/office/drawing/2014/main" id="{4723F79C-C244-A09B-E19A-CBB325C9AB8D}"/>
              </a:ext>
              <a:ext uri="{C183D7F6-B498-43B3-948B-1728B52AA6E4}">
                <adec:decorative xmlns:adec="http://schemas.microsoft.com/office/drawing/2017/decorative" val="0"/>
              </a:ext>
            </a:extLst>
          </p:cNvPr>
          <p:cNvSpPr>
            <a:spLocks noGrp="1"/>
          </p:cNvSpPr>
          <p:nvPr>
            <p:ph type="body" sz="quarter" idx="13"/>
          </p:nvPr>
        </p:nvSpPr>
        <p:spPr>
          <a:xfrm>
            <a:off x="1148761" y="4464538"/>
            <a:ext cx="3169751" cy="554880"/>
          </a:xfrm>
          <a:ln>
            <a:noFill/>
          </a:ln>
        </p:spPr>
        <p:txBody>
          <a:bodyPr/>
          <a:lstStyle/>
          <a:p>
            <a:endParaRPr lang="en-US" dirty="0"/>
          </a:p>
        </p:txBody>
      </p:sp>
    </p:spTree>
    <p:extLst>
      <p:ext uri="{BB962C8B-B14F-4D97-AF65-F5344CB8AC3E}">
        <p14:creationId xmlns:p14="http://schemas.microsoft.com/office/powerpoint/2010/main" val="402341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5541-496D-9D0D-D511-D9E140D2D13E}"/>
              </a:ext>
            </a:extLst>
          </p:cNvPr>
          <p:cNvSpPr>
            <a:spLocks noGrp="1"/>
          </p:cNvSpPr>
          <p:nvPr>
            <p:ph type="ctrTitle"/>
          </p:nvPr>
        </p:nvSpPr>
        <p:spPr>
          <a:xfrm>
            <a:off x="546713" y="2159627"/>
            <a:ext cx="10982679" cy="1646652"/>
          </a:xfrm>
        </p:spPr>
        <p:txBody>
          <a:bodyPr/>
          <a:lstStyle/>
          <a:p>
            <a:r>
              <a:rPr lang="en-US" sz="3600" dirty="0"/>
              <a:t>CONTRACT TIME GUIDANCE FOR DIVISIONS ON BRIDGE REPLACEMENT PROJECTS</a:t>
            </a:r>
            <a:endParaRPr lang="en-US" sz="4400" dirty="0"/>
          </a:p>
        </p:txBody>
      </p:sp>
      <p:sp>
        <p:nvSpPr>
          <p:cNvPr id="3" name="Subtitle 2">
            <a:extLst>
              <a:ext uri="{FF2B5EF4-FFF2-40B4-BE49-F238E27FC236}">
                <a16:creationId xmlns:a16="http://schemas.microsoft.com/office/drawing/2014/main" id="{2E8C6993-1CB7-8C67-1375-9CE4F86329C5}"/>
              </a:ext>
            </a:extLst>
          </p:cNvPr>
          <p:cNvSpPr>
            <a:spLocks noGrp="1"/>
          </p:cNvSpPr>
          <p:nvPr>
            <p:ph type="subTitle" idx="1"/>
          </p:nvPr>
        </p:nvSpPr>
        <p:spPr/>
        <p:txBody>
          <a:bodyPr/>
          <a:lstStyle/>
          <a:p>
            <a:r>
              <a:rPr lang="en-US" dirty="0"/>
              <a:t>Ken Kennedy, PE</a:t>
            </a:r>
          </a:p>
        </p:txBody>
      </p:sp>
      <p:sp>
        <p:nvSpPr>
          <p:cNvPr id="4" name="Text Placeholder 3">
            <a:extLst>
              <a:ext uri="{FF2B5EF4-FFF2-40B4-BE49-F238E27FC236}">
                <a16:creationId xmlns:a16="http://schemas.microsoft.com/office/drawing/2014/main" id="{6AD7ADF5-62F5-2E4F-0AD8-7C588146AD26}"/>
              </a:ext>
            </a:extLst>
          </p:cNvPr>
          <p:cNvSpPr>
            <a:spLocks noGrp="1"/>
          </p:cNvSpPr>
          <p:nvPr>
            <p:ph type="body" sz="quarter" idx="10"/>
          </p:nvPr>
        </p:nvSpPr>
        <p:spPr/>
        <p:txBody>
          <a:bodyPr/>
          <a:lstStyle/>
          <a:p>
            <a:r>
              <a:rPr lang="en-US" dirty="0"/>
              <a:t>October 6, 2026</a:t>
            </a:r>
          </a:p>
        </p:txBody>
      </p:sp>
      <p:pic>
        <p:nvPicPr>
          <p:cNvPr id="10" name="Graphic 9" descr="Title Sheet for Presentation">
            <a:extLst>
              <a:ext uri="{FF2B5EF4-FFF2-40B4-BE49-F238E27FC236}">
                <a16:creationId xmlns:a16="http://schemas.microsoft.com/office/drawing/2014/main" id="{B562050F-BE15-AD93-4048-588B23C4034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09725" y="7235485"/>
            <a:ext cx="463578" cy="463577"/>
          </a:xfrm>
          <a:prstGeom prst="rect">
            <a:avLst/>
          </a:prstGeom>
        </p:spPr>
      </p:pic>
      <p:pic>
        <p:nvPicPr>
          <p:cNvPr id="20" name="Graphic 19" descr="Title Sheet for Presentation">
            <a:extLst>
              <a:ext uri="{FF2B5EF4-FFF2-40B4-BE49-F238E27FC236}">
                <a16:creationId xmlns:a16="http://schemas.microsoft.com/office/drawing/2014/main" id="{83A4EB71-E6C9-70FF-C84B-C5754EDF09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22724" y="7254190"/>
            <a:ext cx="370862" cy="455851"/>
          </a:xfrm>
          <a:prstGeom prst="rect">
            <a:avLst/>
          </a:prstGeom>
        </p:spPr>
      </p:pic>
      <p:pic>
        <p:nvPicPr>
          <p:cNvPr id="30" name="Graphic 29" descr="Title Slide">
            <a:extLst>
              <a:ext uri="{FF2B5EF4-FFF2-40B4-BE49-F238E27FC236}">
                <a16:creationId xmlns:a16="http://schemas.microsoft.com/office/drawing/2014/main" id="{6D0DF359-898F-08AB-D2BC-7F6420C0AF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804776" y="7292821"/>
            <a:ext cx="509936" cy="417220"/>
          </a:xfrm>
          <a:prstGeom prst="rect">
            <a:avLst/>
          </a:prstGeom>
        </p:spPr>
      </p:pic>
    </p:spTree>
    <p:extLst>
      <p:ext uri="{BB962C8B-B14F-4D97-AF65-F5344CB8AC3E}">
        <p14:creationId xmlns:p14="http://schemas.microsoft.com/office/powerpoint/2010/main" val="4254333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B5250-2A42-2A43-EFD6-453691CF3C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912284D-CEC6-0AA4-F7B2-1A62C2C6ADB4}"/>
              </a:ext>
              <a:ext uri="{C183D7F6-B498-43B3-948B-1728B52AA6E4}">
                <adec:decorative xmlns:adec="http://schemas.microsoft.com/office/drawing/2017/decorative" val="0"/>
              </a:ext>
            </a:extLst>
          </p:cNvPr>
          <p:cNvSpPr>
            <a:spLocks noGrp="1"/>
          </p:cNvSpPr>
          <p:nvPr>
            <p:ph type="title"/>
          </p:nvPr>
        </p:nvSpPr>
        <p:spPr/>
        <p:txBody>
          <a:bodyPr/>
          <a:lstStyle/>
          <a:p>
            <a:r>
              <a:rPr lang="en-US" dirty="0"/>
              <a:t>CONTRACT TIME RECOMMENDATION</a:t>
            </a:r>
          </a:p>
        </p:txBody>
      </p:sp>
      <p:sp>
        <p:nvSpPr>
          <p:cNvPr id="5" name="Text Placeholder 4">
            <a:extLst>
              <a:ext uri="{FF2B5EF4-FFF2-40B4-BE49-F238E27FC236}">
                <a16:creationId xmlns:a16="http://schemas.microsoft.com/office/drawing/2014/main" id="{30DC2AE3-BC38-118F-4944-5748AEF452F9}"/>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B10019C2-D7E9-106E-9AD2-0B055E9B4677}"/>
              </a:ext>
              <a:ext uri="{C183D7F6-B498-43B3-948B-1728B52AA6E4}">
                <adec:decorative xmlns:adec="http://schemas.microsoft.com/office/drawing/2017/decorative" val="0"/>
              </a:ext>
            </a:extLst>
          </p:cNvPr>
          <p:cNvSpPr>
            <a:spLocks noGrp="1"/>
          </p:cNvSpPr>
          <p:nvPr>
            <p:ph idx="1"/>
          </p:nvPr>
        </p:nvSpPr>
        <p:spPr>
          <a:xfrm>
            <a:off x="434567" y="1869928"/>
            <a:ext cx="6012532" cy="3640856"/>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Setting a Date of Availability (DOA)</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Using Production Rates</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Checking the Completion Date</a:t>
            </a:r>
          </a:p>
        </p:txBody>
      </p:sp>
      <p:pic>
        <p:nvPicPr>
          <p:cNvPr id="7" name="Picture Placeholder 24" descr="A road with orange and white cones&#10;">
            <a:extLst>
              <a:ext uri="{FF2B5EF4-FFF2-40B4-BE49-F238E27FC236}">
                <a16:creationId xmlns:a16="http://schemas.microsoft.com/office/drawing/2014/main" id="{B64F2181-7BCA-B73C-CC94-82B928130963}"/>
              </a:ext>
              <a:ext uri="{C183D7F6-B498-43B3-948B-1728B52AA6E4}">
                <adec:decorative xmlns:adec="http://schemas.microsoft.com/office/drawing/2017/decorative" val="0"/>
              </a:ext>
            </a:extLst>
          </p:cNvPr>
          <p:cNvPicPr>
            <a:picLocks noChangeAspect="1"/>
          </p:cNvPicPr>
          <p:nvPr/>
        </p:nvPicPr>
        <p:blipFill>
          <a:blip r:embed="rId3"/>
          <a:srcRect l="12845" r="12845"/>
          <a:stretch>
            <a:fillRect/>
          </a:stretch>
        </p:blipFill>
        <p:spPr>
          <a:xfrm>
            <a:off x="6660412" y="1869929"/>
            <a:ext cx="4735320" cy="3640855"/>
          </a:xfrm>
          <a:prstGeom prst="rect">
            <a:avLst/>
          </a:prstGeom>
        </p:spPr>
      </p:pic>
      <p:sp>
        <p:nvSpPr>
          <p:cNvPr id="8" name="Slide Number Placeholder 7">
            <a:extLst>
              <a:ext uri="{FF2B5EF4-FFF2-40B4-BE49-F238E27FC236}">
                <a16:creationId xmlns:a16="http://schemas.microsoft.com/office/drawing/2014/main" id="{EBE504A1-6C44-B160-7FD3-D999177DAE54}"/>
              </a:ext>
              <a:ext uri="{C183D7F6-B498-43B3-948B-1728B52AA6E4}">
                <adec:decorative xmlns:adec="http://schemas.microsoft.com/office/drawing/2017/decorative" val="0"/>
              </a:ext>
            </a:extLst>
          </p:cNvPr>
          <p:cNvSpPr>
            <a:spLocks noGrp="1"/>
          </p:cNvSpPr>
          <p:nvPr>
            <p:ph type="sldNum" sz="quarter" idx="4"/>
          </p:nvPr>
        </p:nvSpPr>
        <p:spPr/>
        <p:txBody>
          <a:bodyPr/>
          <a:lstStyle/>
          <a:p>
            <a:fld id="{71AF279C-F903-5C4F-9E12-139067057548}" type="slidenum">
              <a:rPr lang="en-US" smtClean="0"/>
              <a:pPr/>
              <a:t>11</a:t>
            </a:fld>
            <a:endParaRPr lang="en-US" dirty="0"/>
          </a:p>
        </p:txBody>
      </p:sp>
    </p:spTree>
    <p:extLst>
      <p:ext uri="{BB962C8B-B14F-4D97-AF65-F5344CB8AC3E}">
        <p14:creationId xmlns:p14="http://schemas.microsoft.com/office/powerpoint/2010/main" val="819590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C179E-11B2-08B2-0C36-64664F8ADD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0529636-C7C0-6677-5227-F9B452BB1D27}"/>
              </a:ext>
              <a:ext uri="{C183D7F6-B498-43B3-948B-1728B52AA6E4}">
                <adec:decorative xmlns:adec="http://schemas.microsoft.com/office/drawing/2017/decorative" val="0"/>
              </a:ext>
            </a:extLst>
          </p:cNvPr>
          <p:cNvSpPr>
            <a:spLocks noGrp="1"/>
          </p:cNvSpPr>
          <p:nvPr>
            <p:ph type="title"/>
          </p:nvPr>
        </p:nvSpPr>
        <p:spPr/>
        <p:txBody>
          <a:bodyPr/>
          <a:lstStyle/>
          <a:p>
            <a:r>
              <a:rPr lang="en-US" dirty="0"/>
              <a:t>SETTING A DATE OF AVAILABILITY (DOA)</a:t>
            </a:r>
          </a:p>
        </p:txBody>
      </p:sp>
      <p:sp>
        <p:nvSpPr>
          <p:cNvPr id="5" name="Text Placeholder 4">
            <a:extLst>
              <a:ext uri="{FF2B5EF4-FFF2-40B4-BE49-F238E27FC236}">
                <a16:creationId xmlns:a16="http://schemas.microsoft.com/office/drawing/2014/main" id="{282E4CA2-2412-9180-4680-88B34D19B919}"/>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A38DA3F2-0F84-1BE6-67DF-592227F8CE69}"/>
              </a:ext>
              <a:ext uri="{C183D7F6-B498-43B3-948B-1728B52AA6E4}">
                <adec:decorative xmlns:adec="http://schemas.microsoft.com/office/drawing/2017/decorative" val="0"/>
              </a:ext>
            </a:extLst>
          </p:cNvPr>
          <p:cNvSpPr>
            <a:spLocks noGrp="1"/>
          </p:cNvSpPr>
          <p:nvPr>
            <p:ph idx="1"/>
          </p:nvPr>
        </p:nvSpPr>
        <p:spPr>
          <a:xfrm>
            <a:off x="434567" y="1869928"/>
            <a:ext cx="6012532" cy="3640856"/>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Let Milestone Generator</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Right of Way Field Certification</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Utility by Others Special Provision</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Material Acquisitions</a:t>
            </a:r>
          </a:p>
        </p:txBody>
      </p:sp>
      <p:pic>
        <p:nvPicPr>
          <p:cNvPr id="6" name="Picture 5" descr="Date in calendar circled with red">
            <a:extLst>
              <a:ext uri="{FF2B5EF4-FFF2-40B4-BE49-F238E27FC236}">
                <a16:creationId xmlns:a16="http://schemas.microsoft.com/office/drawing/2014/main" id="{1D3F015D-4CFD-9DED-5FFE-F52B2D0A85FC}"/>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447099" y="1869928"/>
            <a:ext cx="4935192" cy="3655152"/>
          </a:xfrm>
          <a:prstGeom prst="rect">
            <a:avLst/>
          </a:prstGeom>
        </p:spPr>
      </p:pic>
      <p:sp>
        <p:nvSpPr>
          <p:cNvPr id="8" name="Slide Number Placeholder 7">
            <a:extLst>
              <a:ext uri="{FF2B5EF4-FFF2-40B4-BE49-F238E27FC236}">
                <a16:creationId xmlns:a16="http://schemas.microsoft.com/office/drawing/2014/main" id="{2563D465-BB3F-0AD2-EA37-23F27F8C0445}"/>
              </a:ext>
              <a:ext uri="{C183D7F6-B498-43B3-948B-1728B52AA6E4}">
                <adec:decorative xmlns:adec="http://schemas.microsoft.com/office/drawing/2017/decorative" val="0"/>
              </a:ext>
            </a:extLst>
          </p:cNvPr>
          <p:cNvSpPr>
            <a:spLocks noGrp="1"/>
          </p:cNvSpPr>
          <p:nvPr>
            <p:ph type="sldNum" sz="quarter" idx="4"/>
          </p:nvPr>
        </p:nvSpPr>
        <p:spPr/>
        <p:txBody>
          <a:bodyPr/>
          <a:lstStyle/>
          <a:p>
            <a:fld id="{71AF279C-F903-5C4F-9E12-139067057548}" type="slidenum">
              <a:rPr lang="en-US" smtClean="0"/>
              <a:pPr/>
              <a:t>12</a:t>
            </a:fld>
            <a:endParaRPr lang="en-US" dirty="0"/>
          </a:p>
        </p:txBody>
      </p:sp>
    </p:spTree>
    <p:extLst>
      <p:ext uri="{BB962C8B-B14F-4D97-AF65-F5344CB8AC3E}">
        <p14:creationId xmlns:p14="http://schemas.microsoft.com/office/powerpoint/2010/main" val="2094124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D0282-2F10-9C8C-8C05-2D18674C69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19FC1C-D4B3-143D-690E-B6A50AF8BD55}"/>
              </a:ext>
              <a:ext uri="{C183D7F6-B498-43B3-948B-1728B52AA6E4}">
                <adec:decorative xmlns:adec="http://schemas.microsoft.com/office/drawing/2017/decorative" val="0"/>
              </a:ext>
            </a:extLst>
          </p:cNvPr>
          <p:cNvSpPr>
            <a:spLocks noGrp="1"/>
          </p:cNvSpPr>
          <p:nvPr>
            <p:ph type="title"/>
          </p:nvPr>
        </p:nvSpPr>
        <p:spPr/>
        <p:txBody>
          <a:bodyPr/>
          <a:lstStyle/>
          <a:p>
            <a:r>
              <a:rPr lang="en-US" dirty="0"/>
              <a:t>PRODUCTION RATES</a:t>
            </a:r>
          </a:p>
        </p:txBody>
      </p:sp>
      <p:sp>
        <p:nvSpPr>
          <p:cNvPr id="5" name="Text Placeholder 4">
            <a:extLst>
              <a:ext uri="{FF2B5EF4-FFF2-40B4-BE49-F238E27FC236}">
                <a16:creationId xmlns:a16="http://schemas.microsoft.com/office/drawing/2014/main" id="{E682A9BF-7007-BE78-0153-0DF486724078}"/>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4AE9FD49-50FF-1545-7518-3B7E97E115F4}"/>
              </a:ext>
              <a:ext uri="{C183D7F6-B498-43B3-948B-1728B52AA6E4}">
                <adec:decorative xmlns:adec="http://schemas.microsoft.com/office/drawing/2017/decorative" val="0"/>
              </a:ext>
            </a:extLst>
          </p:cNvPr>
          <p:cNvSpPr>
            <a:spLocks noGrp="1"/>
          </p:cNvSpPr>
          <p:nvPr>
            <p:ph idx="1"/>
          </p:nvPr>
        </p:nvSpPr>
        <p:spPr>
          <a:xfrm>
            <a:off x="434567" y="1869928"/>
            <a:ext cx="4885578" cy="3640856"/>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Plan &amp; Estimate Review</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Selecting a Production Rate</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Provisions / Recommendations</a:t>
            </a:r>
          </a:p>
        </p:txBody>
      </p:sp>
      <p:pic>
        <p:nvPicPr>
          <p:cNvPr id="11" name="Picture 10" descr="Roadway Sheet of Bridge Replacement Project">
            <a:extLst>
              <a:ext uri="{FF2B5EF4-FFF2-40B4-BE49-F238E27FC236}">
                <a16:creationId xmlns:a16="http://schemas.microsoft.com/office/drawing/2014/main" id="{D0DCCB4F-9256-BCFD-61A9-E42AD8BA2568}"/>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959927" y="1316474"/>
            <a:ext cx="6825673" cy="4761551"/>
          </a:xfrm>
          <a:prstGeom prst="rect">
            <a:avLst/>
          </a:prstGeom>
        </p:spPr>
      </p:pic>
      <p:sp>
        <p:nvSpPr>
          <p:cNvPr id="8" name="Slide Number Placeholder 7">
            <a:extLst>
              <a:ext uri="{FF2B5EF4-FFF2-40B4-BE49-F238E27FC236}">
                <a16:creationId xmlns:a16="http://schemas.microsoft.com/office/drawing/2014/main" id="{FC30DA56-3C61-6054-2102-2640C15CD8D9}"/>
              </a:ext>
              <a:ext uri="{C183D7F6-B498-43B3-948B-1728B52AA6E4}">
                <adec:decorative xmlns:adec="http://schemas.microsoft.com/office/drawing/2017/decorative" val="0"/>
              </a:ext>
            </a:extLst>
          </p:cNvPr>
          <p:cNvSpPr>
            <a:spLocks noGrp="1"/>
          </p:cNvSpPr>
          <p:nvPr>
            <p:ph type="sldNum" sz="quarter" idx="4"/>
          </p:nvPr>
        </p:nvSpPr>
        <p:spPr/>
        <p:txBody>
          <a:bodyPr/>
          <a:lstStyle/>
          <a:p>
            <a:fld id="{71AF279C-F903-5C4F-9E12-139067057548}" type="slidenum">
              <a:rPr lang="en-US" smtClean="0"/>
              <a:pPr/>
              <a:t>13</a:t>
            </a:fld>
            <a:endParaRPr lang="en-US" dirty="0"/>
          </a:p>
        </p:txBody>
      </p:sp>
    </p:spTree>
    <p:extLst>
      <p:ext uri="{BB962C8B-B14F-4D97-AF65-F5344CB8AC3E}">
        <p14:creationId xmlns:p14="http://schemas.microsoft.com/office/powerpoint/2010/main" val="2489081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3DDC5-796F-EF07-69D3-B68D70889B6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05BF28B-DC24-BB00-B21E-E03CEEBA0836}"/>
              </a:ext>
              <a:ext uri="{C183D7F6-B498-43B3-948B-1728B52AA6E4}">
                <adec:decorative xmlns:adec="http://schemas.microsoft.com/office/drawing/2017/decorative" val="0"/>
              </a:ext>
            </a:extLst>
          </p:cNvPr>
          <p:cNvSpPr>
            <a:spLocks noGrp="1"/>
          </p:cNvSpPr>
          <p:nvPr>
            <p:ph type="title"/>
          </p:nvPr>
        </p:nvSpPr>
        <p:spPr/>
        <p:txBody>
          <a:bodyPr/>
          <a:lstStyle/>
          <a:p>
            <a:r>
              <a:rPr lang="en-US" dirty="0"/>
              <a:t>PRODUCTION RATES (CONT.)</a:t>
            </a:r>
          </a:p>
        </p:txBody>
      </p:sp>
      <p:sp>
        <p:nvSpPr>
          <p:cNvPr id="5" name="Text Placeholder 4">
            <a:extLst>
              <a:ext uri="{FF2B5EF4-FFF2-40B4-BE49-F238E27FC236}">
                <a16:creationId xmlns:a16="http://schemas.microsoft.com/office/drawing/2014/main" id="{B28C6963-641A-C67D-AD5A-B1A71F61F01C}"/>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9915331E-F112-AF50-593B-DA042DEC74B2}"/>
              </a:ext>
              <a:ext uri="{C183D7F6-B498-43B3-948B-1728B52AA6E4}">
                <adec:decorative xmlns:adec="http://schemas.microsoft.com/office/drawing/2017/decorative" val="0"/>
              </a:ext>
            </a:extLst>
          </p:cNvPr>
          <p:cNvSpPr>
            <a:spLocks noGrp="1"/>
          </p:cNvSpPr>
          <p:nvPr>
            <p:ph idx="1"/>
          </p:nvPr>
        </p:nvSpPr>
        <p:spPr>
          <a:xfrm>
            <a:off x="434567" y="1869928"/>
            <a:ext cx="6012532" cy="3640856"/>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Plan &amp; Estimate Review</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Selecting the Correct Production Rate</a:t>
            </a:r>
          </a:p>
          <a:p>
            <a:endParaRPr lang="en-US" sz="2000" b="1" dirty="0"/>
          </a:p>
        </p:txBody>
      </p:sp>
      <p:pic>
        <p:nvPicPr>
          <p:cNvPr id="15" name="Picture 14" descr="Quantities for Pay Items on the project's critical path">
            <a:extLst>
              <a:ext uri="{FF2B5EF4-FFF2-40B4-BE49-F238E27FC236}">
                <a16:creationId xmlns:a16="http://schemas.microsoft.com/office/drawing/2014/main" id="{1BC39E05-A174-0526-405E-9FE5AE27D926}"/>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192815" y="878770"/>
            <a:ext cx="4095771" cy="5433166"/>
          </a:xfrm>
          <a:prstGeom prst="rect">
            <a:avLst/>
          </a:prstGeom>
        </p:spPr>
      </p:pic>
      <p:sp>
        <p:nvSpPr>
          <p:cNvPr id="8" name="Slide Number Placeholder 7">
            <a:extLst>
              <a:ext uri="{FF2B5EF4-FFF2-40B4-BE49-F238E27FC236}">
                <a16:creationId xmlns:a16="http://schemas.microsoft.com/office/drawing/2014/main" id="{04D9DC73-3F0A-89BD-D324-BD653E7A75FA}"/>
              </a:ext>
              <a:ext uri="{C183D7F6-B498-43B3-948B-1728B52AA6E4}">
                <adec:decorative xmlns:adec="http://schemas.microsoft.com/office/drawing/2017/decorative" val="0"/>
              </a:ext>
            </a:extLst>
          </p:cNvPr>
          <p:cNvSpPr>
            <a:spLocks noGrp="1"/>
          </p:cNvSpPr>
          <p:nvPr>
            <p:ph type="sldNum" sz="quarter" idx="4"/>
          </p:nvPr>
        </p:nvSpPr>
        <p:spPr/>
        <p:txBody>
          <a:bodyPr/>
          <a:lstStyle/>
          <a:p>
            <a:fld id="{71AF279C-F903-5C4F-9E12-139067057548}" type="slidenum">
              <a:rPr lang="en-US" smtClean="0"/>
              <a:pPr/>
              <a:t>14</a:t>
            </a:fld>
            <a:endParaRPr lang="en-US" dirty="0"/>
          </a:p>
        </p:txBody>
      </p:sp>
    </p:spTree>
    <p:extLst>
      <p:ext uri="{BB962C8B-B14F-4D97-AF65-F5344CB8AC3E}">
        <p14:creationId xmlns:p14="http://schemas.microsoft.com/office/powerpoint/2010/main" val="3373860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1EB18-7B30-7FBC-30ED-0B7DB442368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E65A0A-193B-1259-BC14-00CC11469E4D}"/>
              </a:ext>
              <a:ext uri="{C183D7F6-B498-43B3-948B-1728B52AA6E4}">
                <adec:decorative xmlns:adec="http://schemas.microsoft.com/office/drawing/2017/decorative" val="0"/>
              </a:ext>
            </a:extLst>
          </p:cNvPr>
          <p:cNvSpPr>
            <a:spLocks noGrp="1"/>
          </p:cNvSpPr>
          <p:nvPr>
            <p:ph type="title"/>
          </p:nvPr>
        </p:nvSpPr>
        <p:spPr/>
        <p:txBody>
          <a:bodyPr/>
          <a:lstStyle/>
          <a:p>
            <a:r>
              <a:rPr lang="en-US" dirty="0"/>
              <a:t>CONTRACT TIME GUIDELINES</a:t>
            </a:r>
          </a:p>
        </p:txBody>
      </p:sp>
      <p:sp>
        <p:nvSpPr>
          <p:cNvPr id="5" name="Text Placeholder 4">
            <a:extLst>
              <a:ext uri="{FF2B5EF4-FFF2-40B4-BE49-F238E27FC236}">
                <a16:creationId xmlns:a16="http://schemas.microsoft.com/office/drawing/2014/main" id="{A21BE122-3891-B0AC-69A3-6B8FFFEE135A}"/>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pic>
        <p:nvPicPr>
          <p:cNvPr id="6" name="Content Placeholder 5" descr="Guideline Page for Production Rates">
            <a:extLst>
              <a:ext uri="{FF2B5EF4-FFF2-40B4-BE49-F238E27FC236}">
                <a16:creationId xmlns:a16="http://schemas.microsoft.com/office/drawing/2014/main" id="{19484F3A-7864-8BDF-BBAE-390C914FDE40}"/>
              </a:ext>
              <a:ext uri="{C183D7F6-B498-43B3-948B-1728B52AA6E4}">
                <adec:decorative xmlns:adec="http://schemas.microsoft.com/office/drawing/2017/decorative" val="0"/>
              </a:ext>
            </a:extLst>
          </p:cNvPr>
          <p:cNvPicPr>
            <a:picLocks noGrp="1" noChangeAspect="1"/>
          </p:cNvPicPr>
          <p:nvPr>
            <p:ph idx="1"/>
          </p:nvPr>
        </p:nvPicPr>
        <p:blipFill>
          <a:blip r:embed="rId3"/>
          <a:stretch>
            <a:fillRect/>
          </a:stretch>
        </p:blipFill>
        <p:spPr>
          <a:xfrm>
            <a:off x="2221613" y="1450616"/>
            <a:ext cx="7748773" cy="5031395"/>
          </a:xfrm>
          <a:prstGeom prst="rect">
            <a:avLst/>
          </a:prstGeom>
        </p:spPr>
      </p:pic>
      <p:sp>
        <p:nvSpPr>
          <p:cNvPr id="2" name="Oval 1" descr="Example of Contract Time Guidelines for Small Urban Projects">
            <a:extLst>
              <a:ext uri="{FF2B5EF4-FFF2-40B4-BE49-F238E27FC236}">
                <a16:creationId xmlns:a16="http://schemas.microsoft.com/office/drawing/2014/main" id="{82133C8A-5B93-B6C0-0AEC-7470B18E6F89}"/>
              </a:ext>
              <a:ext uri="{C183D7F6-B498-43B3-948B-1728B52AA6E4}">
                <adec:decorative xmlns:adec="http://schemas.microsoft.com/office/drawing/2017/decorative" val="0"/>
              </a:ext>
            </a:extLst>
          </p:cNvPr>
          <p:cNvSpPr/>
          <p:nvPr/>
        </p:nvSpPr>
        <p:spPr>
          <a:xfrm>
            <a:off x="7100047" y="1450616"/>
            <a:ext cx="1152605" cy="23218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A753D5B1-75E3-047A-7296-4BFC70A09D1A}"/>
              </a:ext>
              <a:ext uri="{C183D7F6-B498-43B3-948B-1728B52AA6E4}">
                <adec:decorative xmlns:adec="http://schemas.microsoft.com/office/drawing/2017/decorative" val="0"/>
              </a:ext>
            </a:extLst>
          </p:cNvPr>
          <p:cNvSpPr>
            <a:spLocks noGrp="1"/>
          </p:cNvSpPr>
          <p:nvPr>
            <p:ph type="sldNum" sz="quarter" idx="4"/>
          </p:nvPr>
        </p:nvSpPr>
        <p:spPr/>
        <p:txBody>
          <a:bodyPr/>
          <a:lstStyle/>
          <a:p>
            <a:fld id="{71AF279C-F903-5C4F-9E12-139067057548}" type="slidenum">
              <a:rPr lang="en-US" smtClean="0"/>
              <a:pPr/>
              <a:t>15</a:t>
            </a:fld>
            <a:endParaRPr lang="en-US" dirty="0"/>
          </a:p>
        </p:txBody>
      </p:sp>
    </p:spTree>
    <p:extLst>
      <p:ext uri="{BB962C8B-B14F-4D97-AF65-F5344CB8AC3E}">
        <p14:creationId xmlns:p14="http://schemas.microsoft.com/office/powerpoint/2010/main" val="111953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3E7E9-7572-0DA5-DD4F-3C898FD7243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53AC88-CBDE-33DE-25A0-75B869D5663A}"/>
              </a:ext>
              <a:ext uri="{C183D7F6-B498-43B3-948B-1728B52AA6E4}">
                <adec:decorative xmlns:adec="http://schemas.microsoft.com/office/drawing/2017/decorative" val="0"/>
              </a:ext>
            </a:extLst>
          </p:cNvPr>
          <p:cNvSpPr>
            <a:spLocks noGrp="1"/>
          </p:cNvSpPr>
          <p:nvPr>
            <p:ph type="title"/>
          </p:nvPr>
        </p:nvSpPr>
        <p:spPr/>
        <p:txBody>
          <a:bodyPr/>
          <a:lstStyle/>
          <a:p>
            <a:r>
              <a:rPr lang="en-US" dirty="0"/>
              <a:t>PRODUCTION RATES  (CONT.)</a:t>
            </a:r>
          </a:p>
        </p:txBody>
      </p:sp>
      <p:sp>
        <p:nvSpPr>
          <p:cNvPr id="5" name="Text Placeholder 4">
            <a:extLst>
              <a:ext uri="{FF2B5EF4-FFF2-40B4-BE49-F238E27FC236}">
                <a16:creationId xmlns:a16="http://schemas.microsoft.com/office/drawing/2014/main" id="{C54D8E3F-10AC-8A01-9CC8-B4EA366AE8F6}"/>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0FDF5080-422C-DF63-770B-EECAB6FC54A0}"/>
              </a:ext>
              <a:ext uri="{C183D7F6-B498-43B3-948B-1728B52AA6E4}">
                <adec:decorative xmlns:adec="http://schemas.microsoft.com/office/drawing/2017/decorative" val="0"/>
              </a:ext>
            </a:extLst>
          </p:cNvPr>
          <p:cNvSpPr>
            <a:spLocks noGrp="1"/>
          </p:cNvSpPr>
          <p:nvPr>
            <p:ph idx="1"/>
          </p:nvPr>
        </p:nvSpPr>
        <p:spPr>
          <a:xfrm>
            <a:off x="434567" y="1869928"/>
            <a:ext cx="4870021" cy="3640856"/>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Rate</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“Overlap Except”</a:t>
            </a:r>
          </a:p>
          <a:p>
            <a:endParaRPr lang="en-US" sz="2000" b="1" dirty="0"/>
          </a:p>
        </p:txBody>
      </p:sp>
      <p:pic>
        <p:nvPicPr>
          <p:cNvPr id="10" name="Picture 9" descr="Applied Production Rates to Quantities ">
            <a:extLst>
              <a:ext uri="{FF2B5EF4-FFF2-40B4-BE49-F238E27FC236}">
                <a16:creationId xmlns:a16="http://schemas.microsoft.com/office/drawing/2014/main" id="{A8878CC3-94C0-B2CD-9C69-6AED96C5F608}"/>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209309" y="547776"/>
            <a:ext cx="6048140" cy="6197848"/>
          </a:xfrm>
          <a:prstGeom prst="rect">
            <a:avLst/>
          </a:prstGeom>
        </p:spPr>
      </p:pic>
      <p:sp>
        <p:nvSpPr>
          <p:cNvPr id="6" name="Oval 5" descr="Application of Production Rates to Quantities (for Roadway Pay Items that are on the Critical Path)">
            <a:extLst>
              <a:ext uri="{FF2B5EF4-FFF2-40B4-BE49-F238E27FC236}">
                <a16:creationId xmlns:a16="http://schemas.microsoft.com/office/drawing/2014/main" id="{2C4FBB8D-81D5-F84A-1C34-52C4C7074E24}"/>
              </a:ext>
              <a:ext uri="{C183D7F6-B498-43B3-948B-1728B52AA6E4}">
                <adec:decorative xmlns:adec="http://schemas.microsoft.com/office/drawing/2017/decorative" val="0"/>
              </a:ext>
            </a:extLst>
          </p:cNvPr>
          <p:cNvSpPr/>
          <p:nvPr/>
        </p:nvSpPr>
        <p:spPr>
          <a:xfrm>
            <a:off x="9941668" y="719847"/>
            <a:ext cx="1245141" cy="37204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descr="Rate of 500 Cubic Yards per Day for Excavation">
            <a:extLst>
              <a:ext uri="{FF2B5EF4-FFF2-40B4-BE49-F238E27FC236}">
                <a16:creationId xmlns:a16="http://schemas.microsoft.com/office/drawing/2014/main" id="{65BF6AF4-EF5C-DE41-0C73-703C74B516F7}"/>
              </a:ext>
              <a:ext uri="{C183D7F6-B498-43B3-948B-1728B52AA6E4}">
                <adec:decorative xmlns:adec="http://schemas.microsoft.com/office/drawing/2017/decorative" val="0"/>
              </a:ext>
            </a:extLst>
          </p:cNvPr>
          <p:cNvSpPr/>
          <p:nvPr/>
        </p:nvSpPr>
        <p:spPr>
          <a:xfrm>
            <a:off x="8099898" y="1235389"/>
            <a:ext cx="810638" cy="21819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descr="&quot;Overlap Except&quot; applied to Fine Grading and Pipe Pay Items.  Milling Operations to Overlap with other operations.">
            <a:extLst>
              <a:ext uri="{FF2B5EF4-FFF2-40B4-BE49-F238E27FC236}">
                <a16:creationId xmlns:a16="http://schemas.microsoft.com/office/drawing/2014/main" id="{21AC5087-E7E8-4F7E-E402-5376434C2043}"/>
              </a:ext>
              <a:ext uri="{C183D7F6-B498-43B3-948B-1728B52AA6E4}">
                <adec:decorative xmlns:adec="http://schemas.microsoft.com/office/drawing/2017/decorative" val="0"/>
              </a:ext>
            </a:extLst>
          </p:cNvPr>
          <p:cNvSpPr/>
          <p:nvPr/>
        </p:nvSpPr>
        <p:spPr>
          <a:xfrm>
            <a:off x="9656252" y="1312290"/>
            <a:ext cx="1762222" cy="114584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descr="Rate of 200 Tons per Day for Asphalt Base Course">
            <a:extLst>
              <a:ext uri="{FF2B5EF4-FFF2-40B4-BE49-F238E27FC236}">
                <a16:creationId xmlns:a16="http://schemas.microsoft.com/office/drawing/2014/main" id="{70A6ECEC-F6A1-ED60-0450-3E30ED9D7949}"/>
              </a:ext>
              <a:ext uri="{C183D7F6-B498-43B3-948B-1728B52AA6E4}">
                <adec:decorative xmlns:adec="http://schemas.microsoft.com/office/drawing/2017/decorative" val="0"/>
              </a:ext>
            </a:extLst>
          </p:cNvPr>
          <p:cNvSpPr/>
          <p:nvPr/>
        </p:nvSpPr>
        <p:spPr>
          <a:xfrm>
            <a:off x="8099898" y="2374366"/>
            <a:ext cx="810638" cy="31504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descr="Overlap Except provides one (1) week for Curb &amp; Gutter Pay Item, due to Curing Requirements found in Specs">
            <a:extLst>
              <a:ext uri="{FF2B5EF4-FFF2-40B4-BE49-F238E27FC236}">
                <a16:creationId xmlns:a16="http://schemas.microsoft.com/office/drawing/2014/main" id="{DFC01545-46A5-F5BB-72F8-249E043B0A6D}"/>
              </a:ext>
              <a:ext uri="{C183D7F6-B498-43B3-948B-1728B52AA6E4}">
                <adec:decorative xmlns:adec="http://schemas.microsoft.com/office/drawing/2017/decorative" val="0"/>
              </a:ext>
            </a:extLst>
          </p:cNvPr>
          <p:cNvSpPr/>
          <p:nvPr/>
        </p:nvSpPr>
        <p:spPr>
          <a:xfrm>
            <a:off x="9858615" y="3429000"/>
            <a:ext cx="1398834" cy="36512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descr="&quot;Overlap Except&quot; provides two weeks for a Polyurea Waiting Period, due to the Pavement Management Plans need to place polyurea on asphalt, which has a waiting period per the Specs.">
            <a:extLst>
              <a:ext uri="{FF2B5EF4-FFF2-40B4-BE49-F238E27FC236}">
                <a16:creationId xmlns:a16="http://schemas.microsoft.com/office/drawing/2014/main" id="{C9234ED4-88A6-73F9-9C7A-4F76899A4A55}"/>
              </a:ext>
              <a:ext uri="{C183D7F6-B498-43B3-948B-1728B52AA6E4}">
                <adec:decorative xmlns:adec="http://schemas.microsoft.com/office/drawing/2017/decorative" val="0"/>
              </a:ext>
            </a:extLst>
          </p:cNvPr>
          <p:cNvSpPr/>
          <p:nvPr/>
        </p:nvSpPr>
        <p:spPr>
          <a:xfrm>
            <a:off x="9858615" y="4564316"/>
            <a:ext cx="1398834" cy="36512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descr="&quot;Overlap Except&quot; provides two weeks for Water and Sewer Lines; however, this is due to Production Rates from RSMeans being applied to the Pay Items.">
            <a:extLst>
              <a:ext uri="{FF2B5EF4-FFF2-40B4-BE49-F238E27FC236}">
                <a16:creationId xmlns:a16="http://schemas.microsoft.com/office/drawing/2014/main" id="{5F1ABBD8-84EA-B7F6-2B33-B2F2AE4985C7}"/>
              </a:ext>
              <a:ext uri="{C183D7F6-B498-43B3-948B-1728B52AA6E4}">
                <adec:decorative xmlns:adec="http://schemas.microsoft.com/office/drawing/2017/decorative" val="0"/>
              </a:ext>
            </a:extLst>
          </p:cNvPr>
          <p:cNvSpPr/>
          <p:nvPr/>
        </p:nvSpPr>
        <p:spPr>
          <a:xfrm>
            <a:off x="9858615" y="4902346"/>
            <a:ext cx="1398834" cy="36512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descr="Note Material Acquisition requirements for steel piles and for ductile iron water lines.">
            <a:extLst>
              <a:ext uri="{FF2B5EF4-FFF2-40B4-BE49-F238E27FC236}">
                <a16:creationId xmlns:a16="http://schemas.microsoft.com/office/drawing/2014/main" id="{2C1B389A-88B7-F639-6AF6-245F91E929D7}"/>
              </a:ext>
              <a:ext uri="{C183D7F6-B498-43B3-948B-1728B52AA6E4}">
                <adec:decorative xmlns:adec="http://schemas.microsoft.com/office/drawing/2017/decorative" val="0"/>
              </a:ext>
            </a:extLst>
          </p:cNvPr>
          <p:cNvSpPr/>
          <p:nvPr/>
        </p:nvSpPr>
        <p:spPr>
          <a:xfrm>
            <a:off x="4963887" y="5332719"/>
            <a:ext cx="3311818" cy="73766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descr="&quot;Overlap Except&quot; provides one week for seeding &amp; mulching operations.">
            <a:extLst>
              <a:ext uri="{FF2B5EF4-FFF2-40B4-BE49-F238E27FC236}">
                <a16:creationId xmlns:a16="http://schemas.microsoft.com/office/drawing/2014/main" id="{4FDDD94C-6D5C-F457-F1A0-6822AFF124C5}"/>
              </a:ext>
              <a:ext uri="{C183D7F6-B498-43B3-948B-1728B52AA6E4}">
                <adec:decorative xmlns:adec="http://schemas.microsoft.com/office/drawing/2017/decorative" val="0"/>
              </a:ext>
            </a:extLst>
          </p:cNvPr>
          <p:cNvSpPr/>
          <p:nvPr/>
        </p:nvSpPr>
        <p:spPr>
          <a:xfrm>
            <a:off x="9858616" y="5850547"/>
            <a:ext cx="1398834" cy="44513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592EBF3A-AA84-8786-BDE1-7084B3A04C56}"/>
              </a:ext>
              <a:ext uri="{C183D7F6-B498-43B3-948B-1728B52AA6E4}">
                <adec:decorative xmlns:adec="http://schemas.microsoft.com/office/drawing/2017/decorative" val="0"/>
              </a:ext>
            </a:extLst>
          </p:cNvPr>
          <p:cNvSpPr>
            <a:spLocks noGrp="1"/>
          </p:cNvSpPr>
          <p:nvPr>
            <p:ph type="sldNum" sz="quarter" idx="4"/>
          </p:nvPr>
        </p:nvSpPr>
        <p:spPr/>
        <p:txBody>
          <a:bodyPr/>
          <a:lstStyle/>
          <a:p>
            <a:fld id="{71AF279C-F903-5C4F-9E12-139067057548}" type="slidenum">
              <a:rPr lang="en-US" smtClean="0"/>
              <a:pPr/>
              <a:t>16</a:t>
            </a:fld>
            <a:endParaRPr lang="en-US" dirty="0"/>
          </a:p>
        </p:txBody>
      </p:sp>
    </p:spTree>
    <p:extLst>
      <p:ext uri="{BB962C8B-B14F-4D97-AF65-F5344CB8AC3E}">
        <p14:creationId xmlns:p14="http://schemas.microsoft.com/office/powerpoint/2010/main" val="75393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ppt_x"/>
                                          </p:val>
                                        </p:tav>
                                        <p:tav tm="100000">
                                          <p:val>
                                            <p:strVal val="#ppt_x"/>
                                          </p:val>
                                        </p:tav>
                                      </p:tavLst>
                                    </p:anim>
                                    <p:anim calcmode="lin" valueType="num">
                                      <p:cBhvr additive="base">
                                        <p:cTn id="14" dur="750" fill="hold"/>
                                        <p:tgtEl>
                                          <p:spTgt spid="7"/>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ppt_x"/>
                                          </p:val>
                                        </p:tav>
                                        <p:tav tm="100000">
                                          <p:val>
                                            <p:strVal val="#ppt_x"/>
                                          </p:val>
                                        </p:tav>
                                      </p:tavLst>
                                    </p:anim>
                                    <p:anim calcmode="lin" valueType="num">
                                      <p:cBhvr additive="base">
                                        <p:cTn id="20" dur="750" fill="hold"/>
                                        <p:tgtEl>
                                          <p:spTgt spid="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750" fill="hold"/>
                                        <p:tgtEl>
                                          <p:spTgt spid="14"/>
                                        </p:tgtEl>
                                        <p:attrNameLst>
                                          <p:attrName>ppt_x</p:attrName>
                                        </p:attrNameLst>
                                      </p:cBhvr>
                                      <p:tavLst>
                                        <p:tav tm="0">
                                          <p:val>
                                            <p:strVal val="#ppt_x"/>
                                          </p:val>
                                        </p:tav>
                                        <p:tav tm="100000">
                                          <p:val>
                                            <p:strVal val="#ppt_x"/>
                                          </p:val>
                                        </p:tav>
                                      </p:tavLst>
                                    </p:anim>
                                    <p:anim calcmode="lin" valueType="num">
                                      <p:cBhvr additive="base">
                                        <p:cTn id="26" dur="750" fill="hold"/>
                                        <p:tgtEl>
                                          <p:spTgt spid="1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750" fill="hold"/>
                                        <p:tgtEl>
                                          <p:spTgt spid="16"/>
                                        </p:tgtEl>
                                        <p:attrNameLst>
                                          <p:attrName>ppt_x</p:attrName>
                                        </p:attrNameLst>
                                      </p:cBhvr>
                                      <p:tavLst>
                                        <p:tav tm="0">
                                          <p:val>
                                            <p:strVal val="#ppt_x"/>
                                          </p:val>
                                        </p:tav>
                                        <p:tav tm="100000">
                                          <p:val>
                                            <p:strVal val="#ppt_x"/>
                                          </p:val>
                                        </p:tav>
                                      </p:tavLst>
                                    </p:anim>
                                    <p:anim calcmode="lin" valueType="num">
                                      <p:cBhvr additive="base">
                                        <p:cTn id="38" dur="750" fill="hold"/>
                                        <p:tgtEl>
                                          <p:spTgt spid="1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750" fill="hold"/>
                                        <p:tgtEl>
                                          <p:spTgt spid="17"/>
                                        </p:tgtEl>
                                        <p:attrNameLst>
                                          <p:attrName>ppt_x</p:attrName>
                                        </p:attrNameLst>
                                      </p:cBhvr>
                                      <p:tavLst>
                                        <p:tav tm="0">
                                          <p:val>
                                            <p:strVal val="#ppt_x"/>
                                          </p:val>
                                        </p:tav>
                                        <p:tav tm="100000">
                                          <p:val>
                                            <p:strVal val="#ppt_x"/>
                                          </p:val>
                                        </p:tav>
                                      </p:tavLst>
                                    </p:anim>
                                    <p:anim calcmode="lin" valueType="num">
                                      <p:cBhvr additive="base">
                                        <p:cTn id="44" dur="750" fill="hold"/>
                                        <p:tgtEl>
                                          <p:spTgt spid="17"/>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750" fill="hold"/>
                                        <p:tgtEl>
                                          <p:spTgt spid="18"/>
                                        </p:tgtEl>
                                        <p:attrNameLst>
                                          <p:attrName>ppt_x</p:attrName>
                                        </p:attrNameLst>
                                      </p:cBhvr>
                                      <p:tavLst>
                                        <p:tav tm="0">
                                          <p:val>
                                            <p:strVal val="#ppt_x"/>
                                          </p:val>
                                        </p:tav>
                                        <p:tav tm="100000">
                                          <p:val>
                                            <p:strVal val="#ppt_x"/>
                                          </p:val>
                                        </p:tav>
                                      </p:tavLst>
                                    </p:anim>
                                    <p:anim calcmode="lin" valueType="num">
                                      <p:cBhvr additive="base">
                                        <p:cTn id="50" dur="750" fill="hold"/>
                                        <p:tgtEl>
                                          <p:spTgt spid="18"/>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750" fill="hold"/>
                                        <p:tgtEl>
                                          <p:spTgt spid="19"/>
                                        </p:tgtEl>
                                        <p:attrNameLst>
                                          <p:attrName>ppt_x</p:attrName>
                                        </p:attrNameLst>
                                      </p:cBhvr>
                                      <p:tavLst>
                                        <p:tav tm="0">
                                          <p:val>
                                            <p:strVal val="#ppt_x"/>
                                          </p:val>
                                        </p:tav>
                                        <p:tav tm="100000">
                                          <p:val>
                                            <p:strVal val="#ppt_x"/>
                                          </p:val>
                                        </p:tav>
                                      </p:tavLst>
                                    </p:anim>
                                    <p:anim calcmode="lin" valueType="num">
                                      <p:cBhvr additive="base">
                                        <p:cTn id="56" dur="7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animBg="1"/>
      <p:bldP spid="14" grpId="0" animBg="1"/>
      <p:bldP spid="15" grpId="0" animBg="1"/>
      <p:bldP spid="16" grpId="0" animBg="1"/>
      <p:bldP spid="17"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51D8B-238A-5F2C-9D51-0E9C25F7A4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BF6F57-BB7C-E2C6-8D52-57A873164D9A}"/>
              </a:ext>
            </a:extLst>
          </p:cNvPr>
          <p:cNvSpPr>
            <a:spLocks noGrp="1"/>
          </p:cNvSpPr>
          <p:nvPr>
            <p:ph type="title"/>
          </p:nvPr>
        </p:nvSpPr>
        <p:spPr/>
        <p:txBody>
          <a:bodyPr/>
          <a:lstStyle/>
          <a:p>
            <a:r>
              <a:rPr lang="en-US" dirty="0"/>
              <a:t>STRUCTURE WORKING DAYS</a:t>
            </a:r>
          </a:p>
        </p:txBody>
      </p:sp>
      <p:sp>
        <p:nvSpPr>
          <p:cNvPr id="5" name="Text Placeholder 4">
            <a:extLst>
              <a:ext uri="{FF2B5EF4-FFF2-40B4-BE49-F238E27FC236}">
                <a16:creationId xmlns:a16="http://schemas.microsoft.com/office/drawing/2014/main" id="{E20ABE80-6CB8-0226-18D2-766CD5D04284}"/>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33B3BBCE-0DFB-89EB-BD7D-B8E88EF7E154}"/>
              </a:ext>
            </a:extLst>
          </p:cNvPr>
          <p:cNvSpPr>
            <a:spLocks noGrp="1"/>
          </p:cNvSpPr>
          <p:nvPr>
            <p:ph idx="1"/>
          </p:nvPr>
        </p:nvSpPr>
        <p:spPr>
          <a:xfrm>
            <a:off x="434567" y="1869928"/>
            <a:ext cx="3620197" cy="3640856"/>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Guidelines</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Provided by SMU (or PEF)</a:t>
            </a:r>
          </a:p>
        </p:txBody>
      </p:sp>
      <p:pic>
        <p:nvPicPr>
          <p:cNvPr id="15" name="Picture 14" descr="Added Roadway Working Days to Structural Working Days for a Total Working Days for the project">
            <a:extLst>
              <a:ext uri="{FF2B5EF4-FFF2-40B4-BE49-F238E27FC236}">
                <a16:creationId xmlns:a16="http://schemas.microsoft.com/office/drawing/2014/main" id="{C756BB00-F50D-12A0-088E-07A1AFF0F7FB}"/>
              </a:ext>
            </a:extLst>
          </p:cNvPr>
          <p:cNvPicPr>
            <a:picLocks noChangeAspect="1"/>
          </p:cNvPicPr>
          <p:nvPr/>
        </p:nvPicPr>
        <p:blipFill>
          <a:blip r:embed="rId3"/>
          <a:stretch>
            <a:fillRect/>
          </a:stretch>
        </p:blipFill>
        <p:spPr>
          <a:xfrm>
            <a:off x="4126431" y="2184467"/>
            <a:ext cx="7659169" cy="3305636"/>
          </a:xfrm>
          <a:prstGeom prst="rect">
            <a:avLst/>
          </a:prstGeom>
        </p:spPr>
      </p:pic>
      <p:sp>
        <p:nvSpPr>
          <p:cNvPr id="7" name="Oval 6" descr="One Hundred Twenty Working Days for the proposed bridge.">
            <a:extLst>
              <a:ext uri="{FF2B5EF4-FFF2-40B4-BE49-F238E27FC236}">
                <a16:creationId xmlns:a16="http://schemas.microsoft.com/office/drawing/2014/main" id="{AD177A90-DB52-13BD-8F0E-1200B17C9749}"/>
              </a:ext>
            </a:extLst>
          </p:cNvPr>
          <p:cNvSpPr/>
          <p:nvPr/>
        </p:nvSpPr>
        <p:spPr>
          <a:xfrm>
            <a:off x="5617029" y="3688336"/>
            <a:ext cx="1029660" cy="34578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descr="One hundred twenty working days provided by Structure Management Unit.">
            <a:extLst>
              <a:ext uri="{FF2B5EF4-FFF2-40B4-BE49-F238E27FC236}">
                <a16:creationId xmlns:a16="http://schemas.microsoft.com/office/drawing/2014/main" id="{B334242A-F9D4-C0A4-1089-4FE39BC1C4F1}"/>
              </a:ext>
            </a:extLst>
          </p:cNvPr>
          <p:cNvSpPr/>
          <p:nvPr/>
        </p:nvSpPr>
        <p:spPr>
          <a:xfrm>
            <a:off x="5486400" y="3688336"/>
            <a:ext cx="2097741" cy="40725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descr="Total of sixty-four working days for project's roadway Pay Items.">
            <a:extLst>
              <a:ext uri="{FF2B5EF4-FFF2-40B4-BE49-F238E27FC236}">
                <a16:creationId xmlns:a16="http://schemas.microsoft.com/office/drawing/2014/main" id="{380AB96E-49C5-BCB3-2379-AFAF6967C47D}"/>
              </a:ext>
            </a:extLst>
          </p:cNvPr>
          <p:cNvSpPr/>
          <p:nvPr/>
        </p:nvSpPr>
        <p:spPr>
          <a:xfrm>
            <a:off x="10296605" y="3373291"/>
            <a:ext cx="1267866" cy="31504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descr="Total Working Days for Project, that is one hundred twenty structure plus sixty-four roadway equals one hundred eighty-foru working days total.">
            <a:extLst>
              <a:ext uri="{FF2B5EF4-FFF2-40B4-BE49-F238E27FC236}">
                <a16:creationId xmlns:a16="http://schemas.microsoft.com/office/drawing/2014/main" id="{54454A5A-A8F0-7A53-758E-3C33FCD3B650}"/>
              </a:ext>
            </a:extLst>
          </p:cNvPr>
          <p:cNvSpPr/>
          <p:nvPr/>
        </p:nvSpPr>
        <p:spPr>
          <a:xfrm>
            <a:off x="6362380" y="4564316"/>
            <a:ext cx="1075765" cy="33685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FDCEC724-E811-2F11-9CB6-CC6D2EDFC783}"/>
              </a:ext>
            </a:extLst>
          </p:cNvPr>
          <p:cNvSpPr>
            <a:spLocks noGrp="1"/>
          </p:cNvSpPr>
          <p:nvPr>
            <p:ph type="sldNum" sz="quarter" idx="4"/>
          </p:nvPr>
        </p:nvSpPr>
        <p:spPr/>
        <p:txBody>
          <a:bodyPr/>
          <a:lstStyle/>
          <a:p>
            <a:fld id="{71AF279C-F903-5C4F-9E12-139067057548}" type="slidenum">
              <a:rPr lang="en-US" smtClean="0"/>
              <a:pPr/>
              <a:t>17</a:t>
            </a:fld>
            <a:endParaRPr lang="en-US" dirty="0"/>
          </a:p>
        </p:txBody>
      </p:sp>
    </p:spTree>
    <p:extLst>
      <p:ext uri="{BB962C8B-B14F-4D97-AF65-F5344CB8AC3E}">
        <p14:creationId xmlns:p14="http://schemas.microsoft.com/office/powerpoint/2010/main" val="233241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fill="hold"/>
                                        <p:tgtEl>
                                          <p:spTgt spid="6"/>
                                        </p:tgtEl>
                                        <p:attrNameLst>
                                          <p:attrName>ppt_x</p:attrName>
                                        </p:attrNameLst>
                                      </p:cBhvr>
                                      <p:tavLst>
                                        <p:tav tm="0">
                                          <p:val>
                                            <p:strVal val="#ppt_x"/>
                                          </p:val>
                                        </p:tav>
                                        <p:tav tm="100000">
                                          <p:val>
                                            <p:strVal val="#ppt_x"/>
                                          </p:val>
                                        </p:tav>
                                      </p:tavLst>
                                    </p:anim>
                                    <p:anim calcmode="lin" valueType="num">
                                      <p:cBhvr additive="base">
                                        <p:cTn id="14" dur="7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ppt_x"/>
                                          </p:val>
                                        </p:tav>
                                        <p:tav tm="100000">
                                          <p:val>
                                            <p:strVal val="#ppt_x"/>
                                          </p:val>
                                        </p:tav>
                                      </p:tavLst>
                                    </p:anim>
                                    <p:anim calcmode="lin" valueType="num">
                                      <p:cBhvr additive="base">
                                        <p:cTn id="2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ppt_x"/>
                                          </p:val>
                                        </p:tav>
                                        <p:tav tm="100000">
                                          <p:val>
                                            <p:strVal val="#ppt_x"/>
                                          </p:val>
                                        </p:tav>
                                      </p:tavLst>
                                    </p:anim>
                                    <p:anim calcmode="lin" valueType="num">
                                      <p:cBhvr additive="base">
                                        <p:cTn id="26"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6"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82E61-3CCF-B856-0406-A44E061AEF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536E1DB-0E57-737F-D623-AACDCB781828}"/>
              </a:ext>
            </a:extLst>
          </p:cNvPr>
          <p:cNvSpPr>
            <a:spLocks noGrp="1"/>
          </p:cNvSpPr>
          <p:nvPr>
            <p:ph type="title"/>
          </p:nvPr>
        </p:nvSpPr>
        <p:spPr/>
        <p:txBody>
          <a:bodyPr/>
          <a:lstStyle/>
          <a:p>
            <a:r>
              <a:rPr lang="en-US" dirty="0"/>
              <a:t>DOA AND COMPLETION DATE</a:t>
            </a:r>
          </a:p>
        </p:txBody>
      </p:sp>
      <p:sp>
        <p:nvSpPr>
          <p:cNvPr id="5" name="Text Placeholder 4">
            <a:extLst>
              <a:ext uri="{FF2B5EF4-FFF2-40B4-BE49-F238E27FC236}">
                <a16:creationId xmlns:a16="http://schemas.microsoft.com/office/drawing/2014/main" id="{B88F17E1-8A53-3B57-EE3D-341B3827C75A}"/>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516E26A2-3D5B-29EA-6B58-7E3FAD0FD150}"/>
              </a:ext>
            </a:extLst>
          </p:cNvPr>
          <p:cNvSpPr>
            <a:spLocks noGrp="1"/>
          </p:cNvSpPr>
          <p:nvPr>
            <p:ph idx="1"/>
          </p:nvPr>
        </p:nvSpPr>
        <p:spPr>
          <a:xfrm>
            <a:off x="434567" y="1869928"/>
            <a:ext cx="3620197" cy="3640856"/>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Assign DOA and Completion Date</a:t>
            </a:r>
          </a:p>
        </p:txBody>
      </p:sp>
      <p:pic>
        <p:nvPicPr>
          <p:cNvPr id="6" name="Picture 5" descr="Date of Availability">
            <a:extLst>
              <a:ext uri="{FF2B5EF4-FFF2-40B4-BE49-F238E27FC236}">
                <a16:creationId xmlns:a16="http://schemas.microsoft.com/office/drawing/2014/main" id="{683D4758-D1D4-AB43-B1DA-C61EEDF5C9AB}"/>
              </a:ext>
            </a:extLst>
          </p:cNvPr>
          <p:cNvPicPr>
            <a:picLocks noChangeAspect="1"/>
          </p:cNvPicPr>
          <p:nvPr/>
        </p:nvPicPr>
        <p:blipFill>
          <a:blip r:embed="rId3"/>
          <a:stretch>
            <a:fillRect/>
          </a:stretch>
        </p:blipFill>
        <p:spPr>
          <a:xfrm>
            <a:off x="3992926" y="2031356"/>
            <a:ext cx="7764507" cy="3318000"/>
          </a:xfrm>
          <a:prstGeom prst="rect">
            <a:avLst/>
          </a:prstGeom>
        </p:spPr>
      </p:pic>
      <p:sp>
        <p:nvSpPr>
          <p:cNvPr id="4" name="Oval 3" descr="Date of Availability is April 1, 2024 for centrally-let projects in the February 2024 Letting.">
            <a:extLst>
              <a:ext uri="{FF2B5EF4-FFF2-40B4-BE49-F238E27FC236}">
                <a16:creationId xmlns:a16="http://schemas.microsoft.com/office/drawing/2014/main" id="{9CED32B6-C15B-D57E-B82F-6BB619F63EF2}"/>
              </a:ext>
            </a:extLst>
          </p:cNvPr>
          <p:cNvSpPr/>
          <p:nvPr/>
        </p:nvSpPr>
        <p:spPr>
          <a:xfrm>
            <a:off x="9297681" y="4694945"/>
            <a:ext cx="2390736" cy="38420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45640E66-82AB-779E-71D3-565FD0789C14}"/>
              </a:ext>
            </a:extLst>
          </p:cNvPr>
          <p:cNvSpPr>
            <a:spLocks noGrp="1"/>
          </p:cNvSpPr>
          <p:nvPr>
            <p:ph type="sldNum" sz="quarter" idx="4"/>
          </p:nvPr>
        </p:nvSpPr>
        <p:spPr/>
        <p:txBody>
          <a:bodyPr/>
          <a:lstStyle/>
          <a:p>
            <a:fld id="{71AF279C-F903-5C4F-9E12-139067057548}" type="slidenum">
              <a:rPr lang="en-US" smtClean="0"/>
              <a:pPr/>
              <a:t>18</a:t>
            </a:fld>
            <a:endParaRPr lang="en-US" dirty="0"/>
          </a:p>
        </p:txBody>
      </p:sp>
    </p:spTree>
    <p:extLst>
      <p:ext uri="{BB962C8B-B14F-4D97-AF65-F5344CB8AC3E}">
        <p14:creationId xmlns:p14="http://schemas.microsoft.com/office/powerpoint/2010/main" val="391288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90511-41D5-9E87-60FF-DF5A4874728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D9D9D1-5FBC-14A5-7157-AC4B25B10ED0}"/>
              </a:ext>
            </a:extLst>
          </p:cNvPr>
          <p:cNvSpPr>
            <a:spLocks noGrp="1"/>
          </p:cNvSpPr>
          <p:nvPr>
            <p:ph type="title"/>
          </p:nvPr>
        </p:nvSpPr>
        <p:spPr/>
        <p:txBody>
          <a:bodyPr/>
          <a:lstStyle/>
          <a:p>
            <a:r>
              <a:rPr lang="en-US" dirty="0"/>
              <a:t>CHECKING THE COMPLETION DATE</a:t>
            </a:r>
          </a:p>
        </p:txBody>
      </p:sp>
      <p:sp>
        <p:nvSpPr>
          <p:cNvPr id="5" name="Text Placeholder 4">
            <a:extLst>
              <a:ext uri="{FF2B5EF4-FFF2-40B4-BE49-F238E27FC236}">
                <a16:creationId xmlns:a16="http://schemas.microsoft.com/office/drawing/2014/main" id="{C8F59E77-C4D0-FC81-C2FA-5CFEA150C5D6}"/>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A405C5F4-7296-6146-DD79-880C6184368A}"/>
              </a:ext>
            </a:extLst>
          </p:cNvPr>
          <p:cNvSpPr>
            <a:spLocks noGrp="1"/>
          </p:cNvSpPr>
          <p:nvPr>
            <p:ph idx="1"/>
          </p:nvPr>
        </p:nvSpPr>
        <p:spPr>
          <a:xfrm>
            <a:off x="434566" y="1869928"/>
            <a:ext cx="3645655" cy="3896181"/>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Account to Winter Working Conditions</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Account for temperature or seasonal requirements per the SPECS</a:t>
            </a:r>
          </a:p>
        </p:txBody>
      </p:sp>
      <p:pic>
        <p:nvPicPr>
          <p:cNvPr id="7" name="Picture 6" descr="Map of North Carolina with a Frost Line">
            <a:extLst>
              <a:ext uri="{FF2B5EF4-FFF2-40B4-BE49-F238E27FC236}">
                <a16:creationId xmlns:a16="http://schemas.microsoft.com/office/drawing/2014/main" id="{7D8AB40D-6297-E211-0917-2D3B75C23195}"/>
              </a:ext>
            </a:extLst>
          </p:cNvPr>
          <p:cNvPicPr>
            <a:picLocks noChangeAspect="1"/>
          </p:cNvPicPr>
          <p:nvPr/>
        </p:nvPicPr>
        <p:blipFill>
          <a:blip r:embed="rId3"/>
          <a:stretch>
            <a:fillRect/>
          </a:stretch>
        </p:blipFill>
        <p:spPr>
          <a:xfrm>
            <a:off x="4075102" y="1895560"/>
            <a:ext cx="8073358" cy="3383331"/>
          </a:xfrm>
          <a:prstGeom prst="rect">
            <a:avLst/>
          </a:prstGeom>
        </p:spPr>
      </p:pic>
      <p:cxnSp>
        <p:nvCxnSpPr>
          <p:cNvPr id="13" name="Straight Connector 12" descr="Frost Line from Union County to Person County.">
            <a:extLst>
              <a:ext uri="{FF2B5EF4-FFF2-40B4-BE49-F238E27FC236}">
                <a16:creationId xmlns:a16="http://schemas.microsoft.com/office/drawing/2014/main" id="{4F53C6D5-1CD1-32BB-997D-2F606F65A1F5}"/>
              </a:ext>
            </a:extLst>
          </p:cNvPr>
          <p:cNvCxnSpPr/>
          <p:nvPr/>
        </p:nvCxnSpPr>
        <p:spPr>
          <a:xfrm flipV="1">
            <a:off x="7176887" y="2043953"/>
            <a:ext cx="1997849" cy="2113109"/>
          </a:xfrm>
          <a:prstGeom prst="line">
            <a:avLst/>
          </a:prstGeom>
          <a:ln w="571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D5E5B82-1033-4BA8-7FC6-DC0912D63A32}"/>
              </a:ext>
            </a:extLst>
          </p:cNvPr>
          <p:cNvSpPr txBox="1"/>
          <p:nvPr/>
        </p:nvSpPr>
        <p:spPr>
          <a:xfrm>
            <a:off x="3739347" y="5766109"/>
            <a:ext cx="4625788" cy="461665"/>
          </a:xfrm>
          <a:prstGeom prst="rect">
            <a:avLst/>
          </a:prstGeom>
          <a:noFill/>
        </p:spPr>
        <p:txBody>
          <a:bodyPr wrap="square" rtlCol="0">
            <a:spAutoFit/>
          </a:bodyPr>
          <a:lstStyle/>
          <a:p>
            <a:r>
              <a:rPr lang="en-US" sz="2400" b="1" dirty="0">
                <a:solidFill>
                  <a:srgbClr val="FF0000"/>
                </a:solidFill>
                <a:latin typeface="Times New Roman" panose="02020603050405020304" pitchFamily="18" charset="0"/>
                <a:cs typeface="Times New Roman" panose="02020603050405020304" pitchFamily="18" charset="0"/>
              </a:rPr>
              <a:t>SO, WHAT ARE WE MISSING?</a:t>
            </a:r>
          </a:p>
        </p:txBody>
      </p:sp>
      <p:sp>
        <p:nvSpPr>
          <p:cNvPr id="8" name="Slide Number Placeholder 7">
            <a:extLst>
              <a:ext uri="{FF2B5EF4-FFF2-40B4-BE49-F238E27FC236}">
                <a16:creationId xmlns:a16="http://schemas.microsoft.com/office/drawing/2014/main" id="{F2FE886A-6F23-A57E-8568-4C9C62640E60}"/>
              </a:ext>
            </a:extLst>
          </p:cNvPr>
          <p:cNvSpPr>
            <a:spLocks noGrp="1"/>
          </p:cNvSpPr>
          <p:nvPr>
            <p:ph type="sldNum" sz="quarter" idx="4"/>
          </p:nvPr>
        </p:nvSpPr>
        <p:spPr/>
        <p:txBody>
          <a:bodyPr/>
          <a:lstStyle/>
          <a:p>
            <a:fld id="{71AF279C-F903-5C4F-9E12-139067057548}" type="slidenum">
              <a:rPr lang="en-US" smtClean="0"/>
              <a:pPr/>
              <a:t>19</a:t>
            </a:fld>
            <a:endParaRPr lang="en-US" dirty="0"/>
          </a:p>
        </p:txBody>
      </p:sp>
    </p:spTree>
    <p:extLst>
      <p:ext uri="{BB962C8B-B14F-4D97-AF65-F5344CB8AC3E}">
        <p14:creationId xmlns:p14="http://schemas.microsoft.com/office/powerpoint/2010/main" val="131135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ppt_x"/>
                                          </p:val>
                                        </p:tav>
                                        <p:tav tm="100000">
                                          <p:val>
                                            <p:strVal val="#ppt_x"/>
                                          </p:val>
                                        </p:tav>
                                      </p:tavLst>
                                    </p:anim>
                                    <p:anim calcmode="lin" valueType="num">
                                      <p:cBhvr additive="base">
                                        <p:cTn id="8"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750" fill="hold"/>
                                        <p:tgtEl>
                                          <p:spTgt spid="4"/>
                                        </p:tgtEl>
                                        <p:attrNameLst>
                                          <p:attrName>ppt_x</p:attrName>
                                        </p:attrNameLst>
                                      </p:cBhvr>
                                      <p:tavLst>
                                        <p:tav tm="0">
                                          <p:val>
                                            <p:strVal val="#ppt_x"/>
                                          </p:val>
                                        </p:tav>
                                        <p:tav tm="100000">
                                          <p:val>
                                            <p:strVal val="#ppt_x"/>
                                          </p:val>
                                        </p:tav>
                                      </p:tavLst>
                                    </p:anim>
                                    <p:anim calcmode="lin" valueType="num">
                                      <p:cBhvr additive="base">
                                        <p:cTn id="14"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1A9ED-AB45-71DE-8F7D-0F523F7C0C6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5D719E2-0B50-DB9D-E899-ADDBF709D20F}"/>
              </a:ext>
            </a:extLst>
          </p:cNvPr>
          <p:cNvSpPr>
            <a:spLocks noGrp="1"/>
          </p:cNvSpPr>
          <p:nvPr>
            <p:ph type="title"/>
          </p:nvPr>
        </p:nvSpPr>
        <p:spPr/>
        <p:txBody>
          <a:bodyPr/>
          <a:lstStyle/>
          <a:p>
            <a:r>
              <a:rPr lang="en-US" dirty="0"/>
              <a:t>CHECK THE DOA</a:t>
            </a:r>
          </a:p>
        </p:txBody>
      </p:sp>
      <p:sp>
        <p:nvSpPr>
          <p:cNvPr id="5" name="Text Placeholder 4">
            <a:extLst>
              <a:ext uri="{FF2B5EF4-FFF2-40B4-BE49-F238E27FC236}">
                <a16:creationId xmlns:a16="http://schemas.microsoft.com/office/drawing/2014/main" id="{F1E2BEAA-C51C-8FFD-1AB1-3061A67448A0}"/>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675E1BE1-BB3F-A2A7-B4F7-BC9ABAC7BC6D}"/>
              </a:ext>
            </a:extLst>
          </p:cNvPr>
          <p:cNvSpPr>
            <a:spLocks noGrp="1"/>
          </p:cNvSpPr>
          <p:nvPr>
            <p:ph idx="1"/>
          </p:nvPr>
        </p:nvSpPr>
        <p:spPr>
          <a:xfrm>
            <a:off x="434567" y="1869928"/>
            <a:ext cx="6012532" cy="3640856"/>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Green Sheet Commitments</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Permits</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Local Notes</a:t>
            </a:r>
          </a:p>
          <a:p>
            <a:endParaRPr lang="en-US" sz="2000" b="1" dirty="0"/>
          </a:p>
        </p:txBody>
      </p:sp>
      <p:pic>
        <p:nvPicPr>
          <p:cNvPr id="6" name="Picture 5" descr="Date in calendar circled with red">
            <a:extLst>
              <a:ext uri="{FF2B5EF4-FFF2-40B4-BE49-F238E27FC236}">
                <a16:creationId xmlns:a16="http://schemas.microsoft.com/office/drawing/2014/main" id="{400C7B69-E496-8307-1680-7A59F2F6078B}"/>
              </a:ext>
            </a:extLst>
          </p:cNvPr>
          <p:cNvPicPr>
            <a:picLocks noChangeAspect="1"/>
          </p:cNvPicPr>
          <p:nvPr/>
        </p:nvPicPr>
        <p:blipFill>
          <a:blip r:embed="rId3"/>
          <a:stretch>
            <a:fillRect/>
          </a:stretch>
        </p:blipFill>
        <p:spPr>
          <a:xfrm>
            <a:off x="6447099" y="1869928"/>
            <a:ext cx="4935192" cy="3655152"/>
          </a:xfrm>
          <a:prstGeom prst="rect">
            <a:avLst/>
          </a:prstGeom>
        </p:spPr>
      </p:pic>
      <p:sp>
        <p:nvSpPr>
          <p:cNvPr id="8" name="Slide Number Placeholder 7">
            <a:extLst>
              <a:ext uri="{FF2B5EF4-FFF2-40B4-BE49-F238E27FC236}">
                <a16:creationId xmlns:a16="http://schemas.microsoft.com/office/drawing/2014/main" id="{6F9C1642-F37B-285E-632D-658E2EC014C1}"/>
              </a:ext>
            </a:extLst>
          </p:cNvPr>
          <p:cNvSpPr>
            <a:spLocks noGrp="1"/>
          </p:cNvSpPr>
          <p:nvPr>
            <p:ph type="sldNum" sz="quarter" idx="4"/>
          </p:nvPr>
        </p:nvSpPr>
        <p:spPr/>
        <p:txBody>
          <a:bodyPr/>
          <a:lstStyle/>
          <a:p>
            <a:fld id="{71AF279C-F903-5C4F-9E12-139067057548}" type="slidenum">
              <a:rPr lang="en-US" smtClean="0"/>
              <a:pPr/>
              <a:t>20</a:t>
            </a:fld>
            <a:endParaRPr lang="en-US" dirty="0"/>
          </a:p>
        </p:txBody>
      </p:sp>
    </p:spTree>
    <p:extLst>
      <p:ext uri="{BB962C8B-B14F-4D97-AF65-F5344CB8AC3E}">
        <p14:creationId xmlns:p14="http://schemas.microsoft.com/office/powerpoint/2010/main" val="34596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EED07-3086-F732-3A2D-96BFB967C3F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E34C64-06ED-4665-D22B-6568A7CDB977}"/>
              </a:ext>
            </a:extLst>
          </p:cNvPr>
          <p:cNvSpPr>
            <a:spLocks noGrp="1"/>
          </p:cNvSpPr>
          <p:nvPr>
            <p:ph type="title"/>
          </p:nvPr>
        </p:nvSpPr>
        <p:spPr/>
        <p:txBody>
          <a:bodyPr/>
          <a:lstStyle/>
          <a:p>
            <a:r>
              <a:rPr lang="en-US" dirty="0"/>
              <a:t>ACCELERATED CONSTRUCTION</a:t>
            </a:r>
          </a:p>
        </p:txBody>
      </p:sp>
      <p:sp>
        <p:nvSpPr>
          <p:cNvPr id="5" name="Text Placeholder 4">
            <a:extLst>
              <a:ext uri="{FF2B5EF4-FFF2-40B4-BE49-F238E27FC236}">
                <a16:creationId xmlns:a16="http://schemas.microsoft.com/office/drawing/2014/main" id="{DE344266-ED92-B2DA-1D0E-32E6F1B33936}"/>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5EAD8D29-8CFC-3AA5-FAFD-704F48108FE2}"/>
              </a:ext>
            </a:extLst>
          </p:cNvPr>
          <p:cNvSpPr>
            <a:spLocks noGrp="1"/>
          </p:cNvSpPr>
          <p:nvPr>
            <p:ph idx="1"/>
          </p:nvPr>
        </p:nvSpPr>
        <p:spPr>
          <a:xfrm>
            <a:off x="434567" y="1869928"/>
            <a:ext cx="6012532" cy="3640856"/>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Justification</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User Costs</a:t>
            </a:r>
          </a:p>
          <a:p>
            <a:endParaRPr lang="en-US" sz="2000" b="1" dirty="0"/>
          </a:p>
        </p:txBody>
      </p:sp>
      <p:pic>
        <p:nvPicPr>
          <p:cNvPr id="7" name="Picture 6" descr="Stopwatch">
            <a:extLst>
              <a:ext uri="{FF2B5EF4-FFF2-40B4-BE49-F238E27FC236}">
                <a16:creationId xmlns:a16="http://schemas.microsoft.com/office/drawing/2014/main" id="{1DF9FD20-8215-AC9A-E138-17E53007BD46}"/>
              </a:ext>
            </a:extLst>
          </p:cNvPr>
          <p:cNvPicPr>
            <a:picLocks noChangeAspect="1"/>
          </p:cNvPicPr>
          <p:nvPr/>
        </p:nvPicPr>
        <p:blipFill>
          <a:blip r:embed="rId3"/>
          <a:stretch>
            <a:fillRect/>
          </a:stretch>
        </p:blipFill>
        <p:spPr>
          <a:xfrm>
            <a:off x="4922037" y="1674519"/>
            <a:ext cx="6863563" cy="4031673"/>
          </a:xfrm>
          <a:prstGeom prst="rect">
            <a:avLst/>
          </a:prstGeom>
        </p:spPr>
      </p:pic>
      <p:sp>
        <p:nvSpPr>
          <p:cNvPr id="8" name="Slide Number Placeholder 7">
            <a:extLst>
              <a:ext uri="{FF2B5EF4-FFF2-40B4-BE49-F238E27FC236}">
                <a16:creationId xmlns:a16="http://schemas.microsoft.com/office/drawing/2014/main" id="{8EDA65A3-D20D-E437-FCB6-8BAA889FA52F}"/>
              </a:ext>
            </a:extLst>
          </p:cNvPr>
          <p:cNvSpPr>
            <a:spLocks noGrp="1"/>
          </p:cNvSpPr>
          <p:nvPr>
            <p:ph type="sldNum" sz="quarter" idx="4"/>
          </p:nvPr>
        </p:nvSpPr>
        <p:spPr/>
        <p:txBody>
          <a:bodyPr/>
          <a:lstStyle/>
          <a:p>
            <a:fld id="{71AF279C-F903-5C4F-9E12-139067057548}" type="slidenum">
              <a:rPr lang="en-US" smtClean="0"/>
              <a:pPr/>
              <a:t>21</a:t>
            </a:fld>
            <a:endParaRPr lang="en-US" dirty="0"/>
          </a:p>
        </p:txBody>
      </p:sp>
    </p:spTree>
    <p:extLst>
      <p:ext uri="{BB962C8B-B14F-4D97-AF65-F5344CB8AC3E}">
        <p14:creationId xmlns:p14="http://schemas.microsoft.com/office/powerpoint/2010/main" val="732400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AA4BA-2059-7B5C-3DB6-88DBFADD8B4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AE5D3F6-CE23-E52E-D62E-87B790EE2183}"/>
              </a:ext>
            </a:extLst>
          </p:cNvPr>
          <p:cNvSpPr>
            <a:spLocks noGrp="1"/>
          </p:cNvSpPr>
          <p:nvPr>
            <p:ph type="title"/>
          </p:nvPr>
        </p:nvSpPr>
        <p:spPr/>
        <p:txBody>
          <a:bodyPr/>
          <a:lstStyle/>
          <a:p>
            <a:r>
              <a:rPr lang="en-US" dirty="0"/>
              <a:t>ACCELERATED CONSTRUCTION – RULE OF THUMB</a:t>
            </a:r>
          </a:p>
        </p:txBody>
      </p:sp>
      <p:sp>
        <p:nvSpPr>
          <p:cNvPr id="5" name="Text Placeholder 4">
            <a:extLst>
              <a:ext uri="{FF2B5EF4-FFF2-40B4-BE49-F238E27FC236}">
                <a16:creationId xmlns:a16="http://schemas.microsoft.com/office/drawing/2014/main" id="{9749A4A9-5C73-6CA0-04AE-FF11D37DD3B0}"/>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7454E6D6-6D07-F00B-685B-788474256158}"/>
              </a:ext>
            </a:extLst>
          </p:cNvPr>
          <p:cNvSpPr>
            <a:spLocks noGrp="1"/>
          </p:cNvSpPr>
          <p:nvPr>
            <p:ph idx="1"/>
          </p:nvPr>
        </p:nvSpPr>
        <p:spPr>
          <a:xfrm>
            <a:off x="434566" y="1592009"/>
            <a:ext cx="11351033" cy="4703673"/>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If the User Cost (UC)  &lt;  $1,000, do not use Accelerated Construction.</a:t>
            </a:r>
          </a:p>
          <a:p>
            <a:endParaRPr lang="en-US" sz="1000" b="1" dirty="0"/>
          </a:p>
          <a:p>
            <a:pPr marL="285750" indent="-285750">
              <a:buFont typeface="Arial" panose="020B0604020202020204" pitchFamily="34" charset="0"/>
              <a:buChar char="•"/>
            </a:pPr>
            <a:r>
              <a:rPr lang="en-US" sz="2000" b="1" dirty="0"/>
              <a:t>If the UC  &gt;  $1,000, accelerate construction to (17) working days.</a:t>
            </a:r>
          </a:p>
          <a:p>
            <a:pPr marL="285750" indent="-285750">
              <a:buFont typeface="Arial" panose="020B0604020202020204" pitchFamily="34" charset="0"/>
              <a:buChar char="•"/>
            </a:pPr>
            <a:endParaRPr lang="en-US" sz="1000" b="1" dirty="0"/>
          </a:p>
          <a:p>
            <a:pPr marL="285750" indent="-285750">
              <a:buFont typeface="Arial" panose="020B0604020202020204" pitchFamily="34" charset="0"/>
              <a:buChar char="•"/>
            </a:pPr>
            <a:r>
              <a:rPr lang="en-US" sz="2000" b="1" dirty="0"/>
              <a:t>If the UC  &gt;  $10,000, accelerate construction to (18) working days.</a:t>
            </a:r>
          </a:p>
          <a:p>
            <a:pPr marL="285750" indent="-285750">
              <a:buFont typeface="Arial" panose="020B0604020202020204" pitchFamily="34" charset="0"/>
              <a:buChar char="•"/>
            </a:pPr>
            <a:endParaRPr lang="en-US" sz="1000" b="1" dirty="0"/>
          </a:p>
          <a:p>
            <a:pPr marL="285750" indent="-285750">
              <a:buFont typeface="Arial" panose="020B0604020202020204" pitchFamily="34" charset="0"/>
              <a:buChar char="•"/>
            </a:pPr>
            <a:r>
              <a:rPr lang="en-US" sz="2000" b="1" dirty="0"/>
              <a:t>If the UC  &gt;  $30,000, accelerate construction to (19) working days.</a:t>
            </a:r>
          </a:p>
          <a:p>
            <a:pPr marL="285750" indent="-285750">
              <a:buFont typeface="Arial" panose="020B0604020202020204" pitchFamily="34" charset="0"/>
              <a:buChar char="•"/>
            </a:pPr>
            <a:endParaRPr lang="en-US" sz="1000" b="1" dirty="0"/>
          </a:p>
          <a:p>
            <a:pPr marL="285750" indent="-285750">
              <a:buFont typeface="Arial" panose="020B0604020202020204" pitchFamily="34" charset="0"/>
              <a:buChar char="•"/>
            </a:pPr>
            <a:r>
              <a:rPr lang="en-US" sz="2000" b="1" dirty="0"/>
              <a:t>If the UC  &gt;  $50,000, accelerate construction to (20) working days.</a:t>
            </a:r>
          </a:p>
          <a:p>
            <a:endParaRPr lang="en-US" sz="2000" b="1" dirty="0"/>
          </a:p>
        </p:txBody>
      </p:sp>
      <p:sp>
        <p:nvSpPr>
          <p:cNvPr id="8" name="Slide Number Placeholder 7">
            <a:extLst>
              <a:ext uri="{FF2B5EF4-FFF2-40B4-BE49-F238E27FC236}">
                <a16:creationId xmlns:a16="http://schemas.microsoft.com/office/drawing/2014/main" id="{5B60244F-09A3-D946-4619-F46A9E58498B}"/>
              </a:ext>
            </a:extLst>
          </p:cNvPr>
          <p:cNvSpPr>
            <a:spLocks noGrp="1"/>
          </p:cNvSpPr>
          <p:nvPr>
            <p:ph type="sldNum" sz="quarter" idx="4"/>
          </p:nvPr>
        </p:nvSpPr>
        <p:spPr/>
        <p:txBody>
          <a:bodyPr/>
          <a:lstStyle/>
          <a:p>
            <a:fld id="{71AF279C-F903-5C4F-9E12-139067057548}" type="slidenum">
              <a:rPr lang="en-US" smtClean="0"/>
              <a:pPr/>
              <a:t>22</a:t>
            </a:fld>
            <a:endParaRPr lang="en-US" dirty="0"/>
          </a:p>
        </p:txBody>
      </p:sp>
    </p:spTree>
    <p:extLst>
      <p:ext uri="{BB962C8B-B14F-4D97-AF65-F5344CB8AC3E}">
        <p14:creationId xmlns:p14="http://schemas.microsoft.com/office/powerpoint/2010/main" val="2797182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9F808-83D8-CDDF-675E-1945A20E326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00A99F-6306-75C2-CB72-04739FC733B1}"/>
              </a:ext>
            </a:extLst>
          </p:cNvPr>
          <p:cNvSpPr>
            <a:spLocks noGrp="1"/>
          </p:cNvSpPr>
          <p:nvPr>
            <p:ph type="title"/>
          </p:nvPr>
        </p:nvSpPr>
        <p:spPr/>
        <p:txBody>
          <a:bodyPr/>
          <a:lstStyle/>
          <a:p>
            <a:r>
              <a:rPr lang="en-US" dirty="0"/>
              <a:t>ACCELERATED CONSTRUCTION (CONT.)</a:t>
            </a:r>
          </a:p>
        </p:txBody>
      </p:sp>
      <p:sp>
        <p:nvSpPr>
          <p:cNvPr id="5" name="Text Placeholder 4">
            <a:extLst>
              <a:ext uri="{FF2B5EF4-FFF2-40B4-BE49-F238E27FC236}">
                <a16:creationId xmlns:a16="http://schemas.microsoft.com/office/drawing/2014/main" id="{16A84966-2B76-1C59-AA39-12B3124D0807}"/>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40DF45FF-48D3-F2C1-6FC1-D32146F250D1}"/>
              </a:ext>
            </a:extLst>
          </p:cNvPr>
          <p:cNvSpPr>
            <a:spLocks noGrp="1"/>
          </p:cNvSpPr>
          <p:nvPr>
            <p:ph idx="1"/>
          </p:nvPr>
        </p:nvSpPr>
        <p:spPr>
          <a:xfrm>
            <a:off x="434566" y="1592009"/>
            <a:ext cx="3518597" cy="4703673"/>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Assign DOA and Completion Date</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How do Material Acquisitions impact     the project’s duration?</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Assign Final Date and acquire Concurrence</a:t>
            </a:r>
          </a:p>
          <a:p>
            <a:pPr marL="285750" indent="-285750">
              <a:buFont typeface="Arial" panose="020B0604020202020204" pitchFamily="34" charset="0"/>
              <a:buChar char="•"/>
            </a:pPr>
            <a:endParaRPr lang="en-US" sz="2000" b="1" dirty="0"/>
          </a:p>
        </p:txBody>
      </p:sp>
      <p:pic>
        <p:nvPicPr>
          <p:cNvPr id="13" name="Picture 12" descr="Applied Accelerated Construction to project">
            <a:extLst>
              <a:ext uri="{FF2B5EF4-FFF2-40B4-BE49-F238E27FC236}">
                <a16:creationId xmlns:a16="http://schemas.microsoft.com/office/drawing/2014/main" id="{C9F50DB4-CEA2-960F-8FDD-F241FB444D07}"/>
              </a:ext>
            </a:extLst>
          </p:cNvPr>
          <p:cNvPicPr>
            <a:picLocks noChangeAspect="1"/>
          </p:cNvPicPr>
          <p:nvPr/>
        </p:nvPicPr>
        <p:blipFill>
          <a:blip r:embed="rId3"/>
          <a:stretch>
            <a:fillRect/>
          </a:stretch>
        </p:blipFill>
        <p:spPr>
          <a:xfrm>
            <a:off x="4031580" y="1437254"/>
            <a:ext cx="7725853" cy="4858428"/>
          </a:xfrm>
          <a:prstGeom prst="rect">
            <a:avLst/>
          </a:prstGeom>
        </p:spPr>
      </p:pic>
      <p:sp>
        <p:nvSpPr>
          <p:cNvPr id="4" name="Oval 3" descr="Revised Working Days due to Accelerated Construction">
            <a:extLst>
              <a:ext uri="{FF2B5EF4-FFF2-40B4-BE49-F238E27FC236}">
                <a16:creationId xmlns:a16="http://schemas.microsoft.com/office/drawing/2014/main" id="{E89DF7AC-6A59-1710-6A96-D070672F1CA4}"/>
              </a:ext>
            </a:extLst>
          </p:cNvPr>
          <p:cNvSpPr/>
          <p:nvPr/>
        </p:nvSpPr>
        <p:spPr>
          <a:xfrm>
            <a:off x="9973876" y="2312894"/>
            <a:ext cx="1783557" cy="84153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descr="Seventy Working Days for Roadway Pay Items">
            <a:extLst>
              <a:ext uri="{FF2B5EF4-FFF2-40B4-BE49-F238E27FC236}">
                <a16:creationId xmlns:a16="http://schemas.microsoft.com/office/drawing/2014/main" id="{1E14C395-FECC-B1C4-E1E6-C346A071857F}"/>
              </a:ext>
            </a:extLst>
          </p:cNvPr>
          <p:cNvSpPr/>
          <p:nvPr/>
        </p:nvSpPr>
        <p:spPr>
          <a:xfrm>
            <a:off x="9959792" y="2783474"/>
            <a:ext cx="1811724" cy="36512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descr="One hundred twenty working days for proposed bridge">
            <a:extLst>
              <a:ext uri="{FF2B5EF4-FFF2-40B4-BE49-F238E27FC236}">
                <a16:creationId xmlns:a16="http://schemas.microsoft.com/office/drawing/2014/main" id="{A07F65D6-E4A0-6EAC-4C90-8EC8C1BB085A}"/>
              </a:ext>
            </a:extLst>
          </p:cNvPr>
          <p:cNvSpPr/>
          <p:nvPr/>
        </p:nvSpPr>
        <p:spPr>
          <a:xfrm>
            <a:off x="5524820" y="3148599"/>
            <a:ext cx="1121869" cy="28040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descr="Total of one hundred ninety working days for the project, that is (70) roadway plus (120) structure.">
            <a:extLst>
              <a:ext uri="{FF2B5EF4-FFF2-40B4-BE49-F238E27FC236}">
                <a16:creationId xmlns:a16="http://schemas.microsoft.com/office/drawing/2014/main" id="{37D08311-B5DD-E429-8FA3-B154F4022DF4}"/>
              </a:ext>
            </a:extLst>
          </p:cNvPr>
          <p:cNvSpPr/>
          <p:nvPr/>
        </p:nvSpPr>
        <p:spPr>
          <a:xfrm>
            <a:off x="6300908" y="3957277"/>
            <a:ext cx="1037344" cy="36115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descr="Accelerated Construction of eighteen working days per month due to project's user cost.">
            <a:extLst>
              <a:ext uri="{FF2B5EF4-FFF2-40B4-BE49-F238E27FC236}">
                <a16:creationId xmlns:a16="http://schemas.microsoft.com/office/drawing/2014/main" id="{B736C04A-8175-171C-769A-7425EA3183E5}"/>
              </a:ext>
            </a:extLst>
          </p:cNvPr>
          <p:cNvSpPr/>
          <p:nvPr/>
        </p:nvSpPr>
        <p:spPr>
          <a:xfrm>
            <a:off x="5939758" y="4698721"/>
            <a:ext cx="2259106" cy="44162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descr="Two months included for Winter Working Conditions">
            <a:extLst>
              <a:ext uri="{FF2B5EF4-FFF2-40B4-BE49-F238E27FC236}">
                <a16:creationId xmlns:a16="http://schemas.microsoft.com/office/drawing/2014/main" id="{FC9F2D54-BA22-A9BA-800F-C8F5EE9F5984}"/>
              </a:ext>
            </a:extLst>
          </p:cNvPr>
          <p:cNvSpPr/>
          <p:nvPr/>
        </p:nvSpPr>
        <p:spPr>
          <a:xfrm>
            <a:off x="4003413" y="5930557"/>
            <a:ext cx="1083417" cy="36512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248081BB-3352-7C84-FD4B-F32C4F9493CA}"/>
              </a:ext>
            </a:extLst>
          </p:cNvPr>
          <p:cNvSpPr>
            <a:spLocks noGrp="1"/>
          </p:cNvSpPr>
          <p:nvPr>
            <p:ph type="sldNum" sz="quarter" idx="4"/>
          </p:nvPr>
        </p:nvSpPr>
        <p:spPr/>
        <p:txBody>
          <a:bodyPr/>
          <a:lstStyle/>
          <a:p>
            <a:fld id="{71AF279C-F903-5C4F-9E12-139067057548}" type="slidenum">
              <a:rPr lang="en-US" smtClean="0"/>
              <a:pPr/>
              <a:t>23</a:t>
            </a:fld>
            <a:endParaRPr lang="en-US" dirty="0"/>
          </a:p>
        </p:txBody>
      </p:sp>
    </p:spTree>
    <p:extLst>
      <p:ext uri="{BB962C8B-B14F-4D97-AF65-F5344CB8AC3E}">
        <p14:creationId xmlns:p14="http://schemas.microsoft.com/office/powerpoint/2010/main" val="257619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fill="hold"/>
                                        <p:tgtEl>
                                          <p:spTgt spid="6"/>
                                        </p:tgtEl>
                                        <p:attrNameLst>
                                          <p:attrName>ppt_x</p:attrName>
                                        </p:attrNameLst>
                                      </p:cBhvr>
                                      <p:tavLst>
                                        <p:tav tm="0">
                                          <p:val>
                                            <p:strVal val="#ppt_x"/>
                                          </p:val>
                                        </p:tav>
                                        <p:tav tm="100000">
                                          <p:val>
                                            <p:strVal val="#ppt_x"/>
                                          </p:val>
                                        </p:tav>
                                      </p:tavLst>
                                    </p:anim>
                                    <p:anim calcmode="lin" valueType="num">
                                      <p:cBhvr additive="base">
                                        <p:cTn id="14" dur="7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ppt_x"/>
                                          </p:val>
                                        </p:tav>
                                        <p:tav tm="100000">
                                          <p:val>
                                            <p:strVal val="#ppt_x"/>
                                          </p:val>
                                        </p:tav>
                                      </p:tavLst>
                                    </p:anim>
                                    <p:anim calcmode="lin" valueType="num">
                                      <p:cBhvr additive="base">
                                        <p:cTn id="2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600" fill="hold"/>
                                        <p:tgtEl>
                                          <p:spTgt spid="10"/>
                                        </p:tgtEl>
                                        <p:attrNameLst>
                                          <p:attrName>ppt_x</p:attrName>
                                        </p:attrNameLst>
                                      </p:cBhvr>
                                      <p:tavLst>
                                        <p:tav tm="0">
                                          <p:val>
                                            <p:strVal val="#ppt_x"/>
                                          </p:val>
                                        </p:tav>
                                        <p:tav tm="100000">
                                          <p:val>
                                            <p:strVal val="#ppt_x"/>
                                          </p:val>
                                        </p:tav>
                                      </p:tavLst>
                                    </p:anim>
                                    <p:anim calcmode="lin" valueType="num">
                                      <p:cBhvr additive="base">
                                        <p:cTn id="26" dur="6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10"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71BCB-2B5D-F8A9-E529-A625563130C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7EBBA9-60BA-2285-237C-24A3576FB7EC}"/>
              </a:ext>
            </a:extLst>
          </p:cNvPr>
          <p:cNvSpPr>
            <a:spLocks noGrp="1"/>
          </p:cNvSpPr>
          <p:nvPr>
            <p:ph type="title"/>
          </p:nvPr>
        </p:nvSpPr>
        <p:spPr/>
        <p:txBody>
          <a:bodyPr/>
          <a:lstStyle/>
          <a:p>
            <a:r>
              <a:rPr lang="en-US" dirty="0"/>
              <a:t>MATERIAL ACQUISITION</a:t>
            </a:r>
          </a:p>
        </p:txBody>
      </p:sp>
      <p:sp>
        <p:nvSpPr>
          <p:cNvPr id="5" name="Text Placeholder 4">
            <a:extLst>
              <a:ext uri="{FF2B5EF4-FFF2-40B4-BE49-F238E27FC236}">
                <a16:creationId xmlns:a16="http://schemas.microsoft.com/office/drawing/2014/main" id="{FCAED931-F3ED-0C89-3043-0FE5F398DF28}"/>
              </a:ext>
              <a:ext uri="{C183D7F6-B498-43B3-948B-1728B52AA6E4}">
                <adec:decorative xmlns:adec="http://schemas.microsoft.com/office/drawing/2017/decorative" val="0"/>
              </a:ext>
            </a:extLst>
          </p:cNvPr>
          <p:cNvSpPr>
            <a:spLocks noGrp="1"/>
          </p:cNvSpPr>
          <p:nvPr>
            <p:ph type="body" sz="quarter" idx="11"/>
          </p:nvPr>
        </p:nvSpPr>
        <p:spPr/>
        <p:txBody>
          <a:bodyPr/>
          <a:lstStyle/>
          <a:p>
            <a:r>
              <a:rPr lang="en-US" dirty="0"/>
              <a:t>CONTRACT TIME GUIDANCE FOR DIVISIONS</a:t>
            </a:r>
          </a:p>
        </p:txBody>
      </p:sp>
      <p:sp>
        <p:nvSpPr>
          <p:cNvPr id="2" name="Content Placeholder 1">
            <a:extLst>
              <a:ext uri="{FF2B5EF4-FFF2-40B4-BE49-F238E27FC236}">
                <a16:creationId xmlns:a16="http://schemas.microsoft.com/office/drawing/2014/main" id="{1C9B8687-5224-FD3E-6A32-683AD7ACD669}"/>
              </a:ext>
            </a:extLst>
          </p:cNvPr>
          <p:cNvSpPr>
            <a:spLocks noGrp="1"/>
          </p:cNvSpPr>
          <p:nvPr>
            <p:ph idx="1"/>
          </p:nvPr>
        </p:nvSpPr>
        <p:spPr>
          <a:xfrm>
            <a:off x="434566" y="1592009"/>
            <a:ext cx="3518597" cy="4703673"/>
          </a:xfrm>
        </p:spPr>
        <p:txBody>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Assign DOA and Completion Date</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How do Material Acquisitions impact     the project’s duration?</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Assign Final Date and acquire Concurrence</a:t>
            </a:r>
          </a:p>
          <a:p>
            <a:pPr marL="285750" indent="-285750">
              <a:buFont typeface="Arial" panose="020B0604020202020204" pitchFamily="34" charset="0"/>
              <a:buChar char="•"/>
            </a:pPr>
            <a:endParaRPr lang="en-US" sz="2000" b="1" dirty="0"/>
          </a:p>
        </p:txBody>
      </p:sp>
      <p:pic>
        <p:nvPicPr>
          <p:cNvPr id="13" name="Picture 12" descr="Verified Lead Time required for Material Acquisition">
            <a:extLst>
              <a:ext uri="{FF2B5EF4-FFF2-40B4-BE49-F238E27FC236}">
                <a16:creationId xmlns:a16="http://schemas.microsoft.com/office/drawing/2014/main" id="{B3C52598-1CDB-9A3F-7515-15F0799893C4}"/>
              </a:ext>
            </a:extLst>
          </p:cNvPr>
          <p:cNvPicPr>
            <a:picLocks noChangeAspect="1"/>
          </p:cNvPicPr>
          <p:nvPr/>
        </p:nvPicPr>
        <p:blipFill>
          <a:blip r:embed="rId3"/>
          <a:stretch>
            <a:fillRect/>
          </a:stretch>
        </p:blipFill>
        <p:spPr>
          <a:xfrm>
            <a:off x="4031580" y="1437254"/>
            <a:ext cx="7725853" cy="4858428"/>
          </a:xfrm>
          <a:prstGeom prst="rect">
            <a:avLst/>
          </a:prstGeom>
        </p:spPr>
      </p:pic>
      <p:sp>
        <p:nvSpPr>
          <p:cNvPr id="11" name="Oval 10" descr="Material Acquisition periods for steel piles and for ductile iron water lines.">
            <a:extLst>
              <a:ext uri="{FF2B5EF4-FFF2-40B4-BE49-F238E27FC236}">
                <a16:creationId xmlns:a16="http://schemas.microsoft.com/office/drawing/2014/main" id="{8BDFB8B9-C345-F2C5-BE39-04A2B6EEFD26}"/>
              </a:ext>
            </a:extLst>
          </p:cNvPr>
          <p:cNvSpPr/>
          <p:nvPr/>
        </p:nvSpPr>
        <p:spPr>
          <a:xfrm>
            <a:off x="8575382" y="1437254"/>
            <a:ext cx="1521438" cy="110616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5F3B8CED-174B-84DC-2D23-42FF8EF7238B}"/>
              </a:ext>
            </a:extLst>
          </p:cNvPr>
          <p:cNvSpPr>
            <a:spLocks noGrp="1"/>
          </p:cNvSpPr>
          <p:nvPr>
            <p:ph type="sldNum" sz="quarter" idx="4"/>
          </p:nvPr>
        </p:nvSpPr>
        <p:spPr/>
        <p:txBody>
          <a:bodyPr/>
          <a:lstStyle/>
          <a:p>
            <a:fld id="{71AF279C-F903-5C4F-9E12-139067057548}" type="slidenum">
              <a:rPr lang="en-US" smtClean="0"/>
              <a:pPr/>
              <a:t>24</a:t>
            </a:fld>
            <a:endParaRPr lang="en-US" dirty="0"/>
          </a:p>
        </p:txBody>
      </p:sp>
    </p:spTree>
    <p:extLst>
      <p:ext uri="{BB962C8B-B14F-4D97-AF65-F5344CB8AC3E}">
        <p14:creationId xmlns:p14="http://schemas.microsoft.com/office/powerpoint/2010/main" val="48028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D02DC-B698-CB6C-6139-C5F00E51191C}"/>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8348DEBE-1E6C-983D-8776-88B42017F7C1}"/>
              </a:ext>
            </a:extLst>
          </p:cNvPr>
          <p:cNvSpPr>
            <a:spLocks noGrp="1"/>
          </p:cNvSpPr>
          <p:nvPr>
            <p:ph type="title" idx="4294967295"/>
          </p:nvPr>
        </p:nvSpPr>
        <p:spPr>
          <a:xfrm>
            <a:off x="286521" y="839729"/>
            <a:ext cx="11235351" cy="286997"/>
          </a:xfrm>
        </p:spPr>
        <p:txBody>
          <a:bodyPr/>
          <a:lstStyle/>
          <a:p>
            <a:r>
              <a:rPr lang="en-US" dirty="0"/>
              <a:t>Contact us – </a:t>
            </a:r>
            <a:br>
              <a:rPr lang="en-US" dirty="0"/>
            </a:br>
            <a:r>
              <a:rPr lang="en-US" dirty="0"/>
              <a:t>Lump Sum Grading, Major Contract Items, Specialty Items</a:t>
            </a:r>
            <a:br>
              <a:rPr lang="en-US" dirty="0"/>
            </a:br>
            <a:endParaRPr lang="en-US" dirty="0"/>
          </a:p>
        </p:txBody>
      </p:sp>
      <p:sp>
        <p:nvSpPr>
          <p:cNvPr id="6" name="Text Placeholder 5">
            <a:extLst>
              <a:ext uri="{FF2B5EF4-FFF2-40B4-BE49-F238E27FC236}">
                <a16:creationId xmlns:a16="http://schemas.microsoft.com/office/drawing/2014/main" id="{BD43D9BE-896A-B818-4550-CB89C06AF3A1}"/>
              </a:ext>
            </a:extLst>
          </p:cNvPr>
          <p:cNvSpPr>
            <a:spLocks noGrp="1"/>
          </p:cNvSpPr>
          <p:nvPr>
            <p:ph type="body" sz="quarter" idx="19"/>
          </p:nvPr>
        </p:nvSpPr>
        <p:spPr/>
        <p:txBody>
          <a:bodyPr/>
          <a:lstStyle/>
          <a:p>
            <a:r>
              <a:rPr lang="en-US" dirty="0"/>
              <a:t>Ken Kennedy, PE</a:t>
            </a:r>
          </a:p>
        </p:txBody>
      </p:sp>
      <p:sp>
        <p:nvSpPr>
          <p:cNvPr id="7" name="Text Placeholder 6">
            <a:extLst>
              <a:ext uri="{FF2B5EF4-FFF2-40B4-BE49-F238E27FC236}">
                <a16:creationId xmlns:a16="http://schemas.microsoft.com/office/drawing/2014/main" id="{9008F74C-0FCB-C304-F54F-142827CD7269}"/>
              </a:ext>
            </a:extLst>
          </p:cNvPr>
          <p:cNvSpPr>
            <a:spLocks noGrp="1"/>
          </p:cNvSpPr>
          <p:nvPr>
            <p:ph type="body" sz="quarter" idx="20"/>
          </p:nvPr>
        </p:nvSpPr>
        <p:spPr/>
        <p:txBody>
          <a:bodyPr/>
          <a:lstStyle/>
          <a:p>
            <a:r>
              <a:rPr lang="en-US" dirty="0"/>
              <a:t>drkennedy1@ncdot.gov</a:t>
            </a:r>
          </a:p>
        </p:txBody>
      </p:sp>
      <p:sp>
        <p:nvSpPr>
          <p:cNvPr id="8" name="Text Placeholder 7">
            <a:extLst>
              <a:ext uri="{FF2B5EF4-FFF2-40B4-BE49-F238E27FC236}">
                <a16:creationId xmlns:a16="http://schemas.microsoft.com/office/drawing/2014/main" id="{C395CD57-4E55-0DE9-9D1A-DB58E18D035C}"/>
              </a:ext>
            </a:extLst>
          </p:cNvPr>
          <p:cNvSpPr>
            <a:spLocks noGrp="1"/>
          </p:cNvSpPr>
          <p:nvPr>
            <p:ph type="body" sz="quarter" idx="21"/>
          </p:nvPr>
        </p:nvSpPr>
        <p:spPr/>
        <p:txBody>
          <a:bodyPr/>
          <a:lstStyle/>
          <a:p>
            <a:r>
              <a:rPr lang="en-US" dirty="0"/>
              <a:t>919-707-6910</a:t>
            </a:r>
          </a:p>
        </p:txBody>
      </p:sp>
      <p:sp>
        <p:nvSpPr>
          <p:cNvPr id="2" name="Text Placeholder 1">
            <a:extLst>
              <a:ext uri="{FF2B5EF4-FFF2-40B4-BE49-F238E27FC236}">
                <a16:creationId xmlns:a16="http://schemas.microsoft.com/office/drawing/2014/main" id="{E758D618-2535-25D5-E80B-07815A7914CF}"/>
              </a:ext>
            </a:extLst>
          </p:cNvPr>
          <p:cNvSpPr>
            <a:spLocks noGrp="1"/>
          </p:cNvSpPr>
          <p:nvPr>
            <p:ph type="body" sz="quarter" idx="13"/>
          </p:nvPr>
        </p:nvSpPr>
        <p:spPr>
          <a:ln>
            <a:noFill/>
          </a:ln>
        </p:spPr>
        <p:txBody>
          <a:bodyPr/>
          <a:lstStyle/>
          <a:p>
            <a:endParaRPr lang="en-US" dirty="0"/>
          </a:p>
        </p:txBody>
      </p:sp>
      <p:sp>
        <p:nvSpPr>
          <p:cNvPr id="3" name="Text Placeholder 5">
            <a:extLst>
              <a:ext uri="{FF2B5EF4-FFF2-40B4-BE49-F238E27FC236}">
                <a16:creationId xmlns:a16="http://schemas.microsoft.com/office/drawing/2014/main" id="{19515647-159D-1F5B-DA08-5D9EF9122387}"/>
              </a:ext>
            </a:extLst>
          </p:cNvPr>
          <p:cNvSpPr txBox="1">
            <a:spLocks/>
          </p:cNvSpPr>
          <p:nvPr/>
        </p:nvSpPr>
        <p:spPr>
          <a:xfrm>
            <a:off x="3862236" y="3016003"/>
            <a:ext cx="5270389" cy="422275"/>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600" b="0" i="0" kern="1200">
                <a:solidFill>
                  <a:schemeClr val="bg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bg1"/>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Josh Sellers, PE</a:t>
            </a:r>
          </a:p>
        </p:txBody>
      </p:sp>
      <p:sp>
        <p:nvSpPr>
          <p:cNvPr id="4" name="Text Placeholder 6">
            <a:extLst>
              <a:ext uri="{FF2B5EF4-FFF2-40B4-BE49-F238E27FC236}">
                <a16:creationId xmlns:a16="http://schemas.microsoft.com/office/drawing/2014/main" id="{6134F6AB-D8C4-A847-6280-3ADE36456B74}"/>
              </a:ext>
            </a:extLst>
          </p:cNvPr>
          <p:cNvSpPr txBox="1">
            <a:spLocks/>
          </p:cNvSpPr>
          <p:nvPr/>
        </p:nvSpPr>
        <p:spPr>
          <a:xfrm>
            <a:off x="3874936" y="3371603"/>
            <a:ext cx="5270389" cy="422275"/>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600" b="0" i="0"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bg1"/>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jcsellers1@ncdot.gov</a:t>
            </a:r>
          </a:p>
        </p:txBody>
      </p:sp>
      <p:sp>
        <p:nvSpPr>
          <p:cNvPr id="5" name="Text Placeholder 7">
            <a:extLst>
              <a:ext uri="{FF2B5EF4-FFF2-40B4-BE49-F238E27FC236}">
                <a16:creationId xmlns:a16="http://schemas.microsoft.com/office/drawing/2014/main" id="{0330D03E-F2D3-8CAA-120B-209814C393E5}"/>
              </a:ext>
            </a:extLst>
          </p:cNvPr>
          <p:cNvSpPr txBox="1">
            <a:spLocks/>
          </p:cNvSpPr>
          <p:nvPr/>
        </p:nvSpPr>
        <p:spPr>
          <a:xfrm>
            <a:off x="3874936" y="3701803"/>
            <a:ext cx="5270389" cy="422275"/>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600" b="0" i="0"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bg1"/>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919-707-6908</a:t>
            </a:r>
          </a:p>
        </p:txBody>
      </p:sp>
      <p:sp>
        <p:nvSpPr>
          <p:cNvPr id="13" name="Text Placeholder 5">
            <a:extLst>
              <a:ext uri="{FF2B5EF4-FFF2-40B4-BE49-F238E27FC236}">
                <a16:creationId xmlns:a16="http://schemas.microsoft.com/office/drawing/2014/main" id="{A27FF045-2EE2-0EA2-9EC2-F0AC133351C2}"/>
              </a:ext>
            </a:extLst>
          </p:cNvPr>
          <p:cNvSpPr txBox="1">
            <a:spLocks/>
          </p:cNvSpPr>
          <p:nvPr/>
        </p:nvSpPr>
        <p:spPr>
          <a:xfrm>
            <a:off x="6618136" y="3016003"/>
            <a:ext cx="5270389" cy="422275"/>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600" b="0" i="0" kern="1200">
                <a:solidFill>
                  <a:schemeClr val="bg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bg1"/>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Marsha Sample</a:t>
            </a:r>
          </a:p>
        </p:txBody>
      </p:sp>
      <p:sp>
        <p:nvSpPr>
          <p:cNvPr id="14" name="Text Placeholder 6">
            <a:extLst>
              <a:ext uri="{FF2B5EF4-FFF2-40B4-BE49-F238E27FC236}">
                <a16:creationId xmlns:a16="http://schemas.microsoft.com/office/drawing/2014/main" id="{0537C199-9444-E8E7-0C00-EB53EBB6DF86}"/>
              </a:ext>
            </a:extLst>
          </p:cNvPr>
          <p:cNvSpPr txBox="1">
            <a:spLocks/>
          </p:cNvSpPr>
          <p:nvPr/>
        </p:nvSpPr>
        <p:spPr>
          <a:xfrm>
            <a:off x="6630836" y="3371603"/>
            <a:ext cx="5270389" cy="422275"/>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600" b="0" i="0"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bg1"/>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mmsample@ncdot.gov</a:t>
            </a:r>
          </a:p>
        </p:txBody>
      </p:sp>
      <p:sp>
        <p:nvSpPr>
          <p:cNvPr id="15" name="Text Placeholder 7">
            <a:extLst>
              <a:ext uri="{FF2B5EF4-FFF2-40B4-BE49-F238E27FC236}">
                <a16:creationId xmlns:a16="http://schemas.microsoft.com/office/drawing/2014/main" id="{583711F2-4123-4487-AB14-3BAD4DCCE1DD}"/>
              </a:ext>
            </a:extLst>
          </p:cNvPr>
          <p:cNvSpPr txBox="1">
            <a:spLocks/>
          </p:cNvSpPr>
          <p:nvPr/>
        </p:nvSpPr>
        <p:spPr>
          <a:xfrm>
            <a:off x="6630836" y="3701803"/>
            <a:ext cx="5270389" cy="422275"/>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600" b="0" i="0"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bg1"/>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chemeClr val="bg1"/>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919-707-6915</a:t>
            </a:r>
          </a:p>
        </p:txBody>
      </p:sp>
    </p:spTree>
    <p:extLst>
      <p:ext uri="{BB962C8B-B14F-4D97-AF65-F5344CB8AC3E}">
        <p14:creationId xmlns:p14="http://schemas.microsoft.com/office/powerpoint/2010/main" val="3828712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452E0-B745-87D0-7780-169E1E630771}"/>
            </a:ext>
          </a:extLst>
        </p:cNvPr>
        <p:cNvGrpSpPr/>
        <p:nvPr/>
      </p:nvGrpSpPr>
      <p:grpSpPr>
        <a:xfrm>
          <a:off x="0" y="0"/>
          <a:ext cx="0" cy="0"/>
          <a:chOff x="0" y="0"/>
          <a:chExt cx="0" cy="0"/>
        </a:xfrm>
      </p:grpSpPr>
      <p:sp>
        <p:nvSpPr>
          <p:cNvPr id="45" name="Title 1">
            <a:extLst>
              <a:ext uri="{FF2B5EF4-FFF2-40B4-BE49-F238E27FC236}">
                <a16:creationId xmlns:a16="http://schemas.microsoft.com/office/drawing/2014/main" id="{5AAFFBDA-48FF-8734-F516-A465BB9ED9E4}"/>
              </a:ext>
            </a:extLst>
          </p:cNvPr>
          <p:cNvSpPr>
            <a:spLocks noGrp="1"/>
          </p:cNvSpPr>
          <p:nvPr>
            <p:ph type="ctrTitle"/>
          </p:nvPr>
        </p:nvSpPr>
        <p:spPr>
          <a:xfrm>
            <a:off x="546100" y="2159001"/>
            <a:ext cx="10983913" cy="1200988"/>
          </a:xfrm>
        </p:spPr>
        <p:txBody>
          <a:bodyPr/>
          <a:lstStyle/>
          <a:p>
            <a:r>
              <a:rPr lang="en-US" sz="4200" dirty="0">
                <a:solidFill>
                  <a:schemeClr val="bg2"/>
                </a:solidFill>
              </a:rPr>
              <a:t>Lump Sum Grading</a:t>
            </a:r>
          </a:p>
        </p:txBody>
      </p:sp>
      <p:sp>
        <p:nvSpPr>
          <p:cNvPr id="3" name="Subtitle 2">
            <a:extLst>
              <a:ext uri="{FF2B5EF4-FFF2-40B4-BE49-F238E27FC236}">
                <a16:creationId xmlns:a16="http://schemas.microsoft.com/office/drawing/2014/main" id="{44756743-436A-11D2-7795-5EF6E3202263}"/>
              </a:ext>
              <a:ext uri="{C183D7F6-B498-43B3-948B-1728B52AA6E4}">
                <adec:decorative xmlns:adec="http://schemas.microsoft.com/office/drawing/2017/decorative" val="0"/>
              </a:ext>
            </a:extLst>
          </p:cNvPr>
          <p:cNvSpPr>
            <a:spLocks noGrp="1"/>
          </p:cNvSpPr>
          <p:nvPr>
            <p:ph type="subTitle" idx="1"/>
          </p:nvPr>
        </p:nvSpPr>
        <p:spPr/>
        <p:txBody>
          <a:bodyPr/>
          <a:lstStyle/>
          <a:p>
            <a:endParaRPr lang="en-US" sz="2800" dirty="0">
              <a:solidFill>
                <a:schemeClr val="bg2"/>
              </a:solidFill>
            </a:endParaRPr>
          </a:p>
          <a:p>
            <a:r>
              <a:rPr lang="en-US" sz="2000" dirty="0">
                <a:solidFill>
                  <a:schemeClr val="bg2"/>
                </a:solidFill>
              </a:rPr>
              <a:t>Jeff Renn</a:t>
            </a:r>
            <a:endParaRPr lang="en-US" dirty="0"/>
          </a:p>
        </p:txBody>
      </p:sp>
      <p:sp>
        <p:nvSpPr>
          <p:cNvPr id="4" name="Text Placeholder 3">
            <a:extLst>
              <a:ext uri="{FF2B5EF4-FFF2-40B4-BE49-F238E27FC236}">
                <a16:creationId xmlns:a16="http://schemas.microsoft.com/office/drawing/2014/main" id="{E860A65B-1F9A-45F8-DED5-2D746DAF9997}"/>
              </a:ext>
            </a:extLst>
          </p:cNvPr>
          <p:cNvSpPr>
            <a:spLocks noGrp="1"/>
          </p:cNvSpPr>
          <p:nvPr>
            <p:ph type="body" sz="quarter" idx="10"/>
          </p:nvPr>
        </p:nvSpPr>
        <p:spPr>
          <a:xfrm>
            <a:off x="547335" y="5075966"/>
            <a:ext cx="10982678" cy="345553"/>
          </a:xfrm>
        </p:spPr>
        <p:txBody>
          <a:bodyPr/>
          <a:lstStyle/>
          <a:p>
            <a:r>
              <a:rPr lang="en-US" sz="1800" dirty="0">
                <a:solidFill>
                  <a:schemeClr val="bg2"/>
                </a:solidFill>
              </a:rPr>
              <a:t>October 6, 2026</a:t>
            </a:r>
          </a:p>
          <a:p>
            <a:endParaRPr lang="en-US" dirty="0"/>
          </a:p>
        </p:txBody>
      </p:sp>
    </p:spTree>
    <p:extLst>
      <p:ext uri="{BB962C8B-B14F-4D97-AF65-F5344CB8AC3E}">
        <p14:creationId xmlns:p14="http://schemas.microsoft.com/office/powerpoint/2010/main" val="179075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26D6F-2AA6-B0EC-2BEA-CE8F161E810D}"/>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AFD37852-6954-5375-1BE5-934F1330E31D}"/>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Lump Sum Grading Worksheet</a:t>
            </a:r>
            <a:endPar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endParaRPr>
          </a:p>
        </p:txBody>
      </p:sp>
      <p:sp>
        <p:nvSpPr>
          <p:cNvPr id="20" name="Rectangle 19">
            <a:extLst>
              <a:ext uri="{FF2B5EF4-FFF2-40B4-BE49-F238E27FC236}">
                <a16:creationId xmlns:a16="http://schemas.microsoft.com/office/drawing/2014/main" id="{2650803C-E01A-6D6A-05CD-66BDFA6FC3B7}"/>
              </a:ext>
              <a:ext uri="{C183D7F6-B498-43B3-948B-1728B52AA6E4}">
                <adec:decorative xmlns:adec="http://schemas.microsoft.com/office/drawing/2017/decorative" val="1"/>
              </a:ext>
            </a:extLst>
          </p:cNvPr>
          <p:cNvSpPr/>
          <p:nvPr/>
        </p:nvSpPr>
        <p:spPr>
          <a:xfrm>
            <a:off x="8287063" y="5766109"/>
            <a:ext cx="342900" cy="182880"/>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a:extLst>
              <a:ext uri="{FF2B5EF4-FFF2-40B4-BE49-F238E27FC236}">
                <a16:creationId xmlns:a16="http://schemas.microsoft.com/office/drawing/2014/main" id="{FB07A1D3-07E5-C799-0206-BFA4EDE9BBAB}"/>
              </a:ext>
              <a:ext uri="{C183D7F6-B498-43B3-948B-1728B52AA6E4}">
                <adec:decorative xmlns:adec="http://schemas.microsoft.com/office/drawing/2017/decorative" val="1"/>
              </a:ext>
            </a:extLst>
          </p:cNvPr>
          <p:cNvSpPr>
            <a:spLocks noGrp="1"/>
          </p:cNvSpPr>
          <p:nvPr>
            <p:ph type="body" sz="quarter" idx="11"/>
          </p:nvPr>
        </p:nvSpPr>
        <p:spPr>
          <a:xfrm>
            <a:off x="2883952" y="257471"/>
            <a:ext cx="8785728" cy="304422"/>
          </a:xfrm>
        </p:spPr>
        <p:txBody>
          <a:bodyPr/>
          <a:lstStyle/>
          <a:p>
            <a:r>
              <a:rPr lang="en-US" dirty="0"/>
              <a:t>Lump Sum Grading</a:t>
            </a:r>
          </a:p>
        </p:txBody>
      </p:sp>
      <p:sp>
        <p:nvSpPr>
          <p:cNvPr id="23" name="TextBox 22">
            <a:extLst>
              <a:ext uri="{FF2B5EF4-FFF2-40B4-BE49-F238E27FC236}">
                <a16:creationId xmlns:a16="http://schemas.microsoft.com/office/drawing/2014/main" id="{83DE2461-C0E3-AA25-0B2C-9D1D793FF9B3}"/>
              </a:ext>
              <a:ext uri="{C183D7F6-B498-43B3-948B-1728B52AA6E4}">
                <adec:decorative xmlns:adec="http://schemas.microsoft.com/office/drawing/2017/decorative" val="1"/>
              </a:ext>
            </a:extLst>
          </p:cNvPr>
          <p:cNvSpPr txBox="1"/>
          <p:nvPr/>
        </p:nvSpPr>
        <p:spPr>
          <a:xfrm>
            <a:off x="434566" y="2031512"/>
            <a:ext cx="3072309" cy="2308324"/>
          </a:xfrm>
          <a:prstGeom prst="rect">
            <a:avLst/>
          </a:prstGeom>
          <a:noFill/>
        </p:spPr>
        <p:txBody>
          <a:bodyPr wrap="square" rtlCol="0">
            <a:spAutoFit/>
          </a:bodyPr>
          <a:lstStyle/>
          <a:p>
            <a:r>
              <a:rPr lang="en-US" b="1" dirty="0"/>
              <a:t>Link for the Lump Sum Grading work sheet below; it’s provided by Contract Standards under our Contracts Resources tab:</a:t>
            </a:r>
            <a:endParaRPr lang="en-US" dirty="0"/>
          </a:p>
          <a:p>
            <a:r>
              <a:rPr lang="en-US" u="sng" dirty="0">
                <a:hlinkClick r:id="rId3"/>
              </a:rPr>
              <a:t>Lump Sum Grading work sheet</a:t>
            </a:r>
            <a:r>
              <a:rPr lang="en-US" dirty="0"/>
              <a:t> </a:t>
            </a:r>
          </a:p>
        </p:txBody>
      </p:sp>
      <p:sp>
        <p:nvSpPr>
          <p:cNvPr id="5" name="Slide Number Placeholder 4">
            <a:extLst>
              <a:ext uri="{FF2B5EF4-FFF2-40B4-BE49-F238E27FC236}">
                <a16:creationId xmlns:a16="http://schemas.microsoft.com/office/drawing/2014/main" id="{FB999210-7A31-FD9E-C36D-E3571489F267}"/>
              </a:ext>
              <a:ext uri="{C183D7F6-B498-43B3-948B-1728B52AA6E4}">
                <adec:decorative xmlns:adec="http://schemas.microsoft.com/office/drawing/2017/decorative" val="1"/>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27</a:t>
            </a:fld>
            <a:endParaRPr lang="en-US"/>
          </a:p>
        </p:txBody>
      </p:sp>
      <p:pic>
        <p:nvPicPr>
          <p:cNvPr id="2" name="Picture 1" descr="Excel spreadsheet for calculation of grading items and percentages">
            <a:extLst>
              <a:ext uri="{FF2B5EF4-FFF2-40B4-BE49-F238E27FC236}">
                <a16:creationId xmlns:a16="http://schemas.microsoft.com/office/drawing/2014/main" id="{377195EE-F700-C3B9-D6DE-8ADDA06D17E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01373" y="1406798"/>
            <a:ext cx="5892010" cy="5193731"/>
          </a:xfrm>
          <a:prstGeom prst="rect">
            <a:avLst/>
          </a:prstGeom>
          <a:noFill/>
          <a:ln>
            <a:noFill/>
          </a:ln>
        </p:spPr>
      </p:pic>
      <p:sp>
        <p:nvSpPr>
          <p:cNvPr id="3" name="Rectangle 2">
            <a:extLst>
              <a:ext uri="{FF2B5EF4-FFF2-40B4-BE49-F238E27FC236}">
                <a16:creationId xmlns:a16="http://schemas.microsoft.com/office/drawing/2014/main" id="{CEBACD0C-35A9-7633-CC99-A7E0D4D24FF9}"/>
              </a:ext>
              <a:ext uri="{C183D7F6-B498-43B3-948B-1728B52AA6E4}">
                <adec:decorative xmlns:adec="http://schemas.microsoft.com/office/drawing/2017/decorative" val="1"/>
              </a:ext>
            </a:extLst>
          </p:cNvPr>
          <p:cNvSpPr/>
          <p:nvPr/>
        </p:nvSpPr>
        <p:spPr>
          <a:xfrm>
            <a:off x="4701373" y="4597598"/>
            <a:ext cx="3176535" cy="958215"/>
          </a:xfrm>
          <a:prstGeom prst="rect">
            <a:avLst/>
          </a:prstGeom>
          <a:noFill/>
          <a:ln>
            <a:solidFill>
              <a:srgbClr val="EE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192516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7A7C-A233-2FC4-5EED-83FCB5AD4747}"/>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B8E56341-2C61-3AEB-14CF-C9B27DE0C6D3}"/>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Lump Sum Grading </a:t>
            </a: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Worksheet Instructions</a:t>
            </a:r>
          </a:p>
        </p:txBody>
      </p:sp>
      <p:sp>
        <p:nvSpPr>
          <p:cNvPr id="13" name="Text Placeholder 2">
            <a:extLst>
              <a:ext uri="{FF2B5EF4-FFF2-40B4-BE49-F238E27FC236}">
                <a16:creationId xmlns:a16="http://schemas.microsoft.com/office/drawing/2014/main" id="{E4C74E9C-54D3-3BD6-BCEA-2A6A9F39C4B5}"/>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Lump Sum Grading</a:t>
            </a:r>
          </a:p>
        </p:txBody>
      </p:sp>
      <p:sp>
        <p:nvSpPr>
          <p:cNvPr id="23" name="TextBox 22">
            <a:extLst>
              <a:ext uri="{FF2B5EF4-FFF2-40B4-BE49-F238E27FC236}">
                <a16:creationId xmlns:a16="http://schemas.microsoft.com/office/drawing/2014/main" id="{34909F3B-F169-B4F1-885C-4C6710F7B357}"/>
              </a:ext>
              <a:ext uri="{C183D7F6-B498-43B3-948B-1728B52AA6E4}">
                <adec:decorative xmlns:adec="http://schemas.microsoft.com/office/drawing/2017/decorative" val="0"/>
              </a:ext>
            </a:extLst>
          </p:cNvPr>
          <p:cNvSpPr txBox="1"/>
          <p:nvPr/>
        </p:nvSpPr>
        <p:spPr>
          <a:xfrm>
            <a:off x="434566" y="2031512"/>
            <a:ext cx="3072309" cy="2308324"/>
          </a:xfrm>
          <a:prstGeom prst="rect">
            <a:avLst/>
          </a:prstGeom>
          <a:noFill/>
        </p:spPr>
        <p:txBody>
          <a:bodyPr wrap="square" rtlCol="0">
            <a:spAutoFit/>
          </a:bodyPr>
          <a:lstStyle/>
          <a:p>
            <a:r>
              <a:rPr lang="en-US" b="1" dirty="0"/>
              <a:t>Link for the Lump Sum Grading work sheet below; it’s provided by Contract Standards under our Contracts Resources tab:</a:t>
            </a:r>
            <a:endParaRPr lang="en-US" dirty="0"/>
          </a:p>
          <a:p>
            <a:r>
              <a:rPr lang="en-US" u="sng" dirty="0">
                <a:hlinkClick r:id="rId3"/>
              </a:rPr>
              <a:t>Lump Sum Grading work sheet</a:t>
            </a:r>
            <a:r>
              <a:rPr lang="en-US" dirty="0"/>
              <a:t> </a:t>
            </a:r>
          </a:p>
        </p:txBody>
      </p:sp>
      <p:pic>
        <p:nvPicPr>
          <p:cNvPr id="4" name="Picture 3" descr="Specific text with directions from the lump sum grading worksheet">
            <a:extLst>
              <a:ext uri="{FF2B5EF4-FFF2-40B4-BE49-F238E27FC236}">
                <a16:creationId xmlns:a16="http://schemas.microsoft.com/office/drawing/2014/main" id="{0C505557-D807-3685-AEA2-A848463A3F6B}"/>
              </a:ext>
            </a:extLst>
          </p:cNvPr>
          <p:cNvPicPr>
            <a:picLocks noChangeAspect="1"/>
          </p:cNvPicPr>
          <p:nvPr/>
        </p:nvPicPr>
        <p:blipFill rotWithShape="1">
          <a:blip r:embed="rId4"/>
          <a:srcRect l="1834"/>
          <a:stretch>
            <a:fillRect/>
          </a:stretch>
        </p:blipFill>
        <p:spPr bwMode="auto">
          <a:xfrm>
            <a:off x="4800078" y="2029706"/>
            <a:ext cx="4235450" cy="2310130"/>
          </a:xfrm>
          <a:prstGeom prst="rect">
            <a:avLst/>
          </a:prstGeom>
          <a:ln>
            <a:noFill/>
          </a:ln>
          <a:extLst>
            <a:ext uri="{53640926-AAD7-44D8-BBD7-CCE9431645EC}">
              <a14:shadowObscured xmlns:a14="http://schemas.microsoft.com/office/drawing/2010/main"/>
            </a:ext>
          </a:extLst>
        </p:spPr>
      </p:pic>
      <p:sp>
        <p:nvSpPr>
          <p:cNvPr id="5" name="Slide Number Placeholder 4">
            <a:extLst>
              <a:ext uri="{FF2B5EF4-FFF2-40B4-BE49-F238E27FC236}">
                <a16:creationId xmlns:a16="http://schemas.microsoft.com/office/drawing/2014/main" id="{D79EEA6E-AC75-029E-FEF6-266ACC86F83E}"/>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28</a:t>
            </a:fld>
            <a:endParaRPr lang="en-US"/>
          </a:p>
        </p:txBody>
      </p:sp>
    </p:spTree>
    <p:extLst>
      <p:ext uri="{BB962C8B-B14F-4D97-AF65-F5344CB8AC3E}">
        <p14:creationId xmlns:p14="http://schemas.microsoft.com/office/powerpoint/2010/main" val="1219614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B38A0-EBBD-66C6-2B4F-65599F151CA5}"/>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8EC21876-250D-3F66-DFFA-5370F441640C}"/>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Lump Sum Grading </a:t>
            </a: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SP02 R016 and Pay Items</a:t>
            </a:r>
          </a:p>
        </p:txBody>
      </p:sp>
      <p:sp>
        <p:nvSpPr>
          <p:cNvPr id="13" name="Text Placeholder 2">
            <a:extLst>
              <a:ext uri="{FF2B5EF4-FFF2-40B4-BE49-F238E27FC236}">
                <a16:creationId xmlns:a16="http://schemas.microsoft.com/office/drawing/2014/main" id="{BA4F116F-B29A-E47B-5753-952AE22C1D6A}"/>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Lump Sum Grading</a:t>
            </a:r>
          </a:p>
        </p:txBody>
      </p:sp>
      <p:sp>
        <p:nvSpPr>
          <p:cNvPr id="23" name="TextBox 22">
            <a:extLst>
              <a:ext uri="{FF2B5EF4-FFF2-40B4-BE49-F238E27FC236}">
                <a16:creationId xmlns:a16="http://schemas.microsoft.com/office/drawing/2014/main" id="{7938E669-8134-1B7E-4FA4-0387AFF1EBD9}"/>
              </a:ext>
              <a:ext uri="{C183D7F6-B498-43B3-948B-1728B52AA6E4}">
                <adec:decorative xmlns:adec="http://schemas.microsoft.com/office/drawing/2017/decorative" val="0"/>
              </a:ext>
            </a:extLst>
          </p:cNvPr>
          <p:cNvSpPr txBox="1"/>
          <p:nvPr/>
        </p:nvSpPr>
        <p:spPr>
          <a:xfrm>
            <a:off x="434566" y="2031512"/>
            <a:ext cx="3072309" cy="4247317"/>
          </a:xfrm>
          <a:prstGeom prst="rect">
            <a:avLst/>
          </a:prstGeom>
          <a:noFill/>
        </p:spPr>
        <p:txBody>
          <a:bodyPr wrap="square" rtlCol="0">
            <a:spAutoFit/>
          </a:bodyPr>
          <a:lstStyle/>
          <a:p>
            <a:r>
              <a:rPr lang="en-US" b="1" dirty="0"/>
              <a:t>Automated Proposal Application, Line Up Sheet (see this link below for the location of the application and current line up sheets):</a:t>
            </a:r>
            <a:r>
              <a:rPr lang="en-US" dirty="0"/>
              <a:t> </a:t>
            </a:r>
          </a:p>
          <a:p>
            <a:r>
              <a:rPr lang="en-US" u="sng" dirty="0">
                <a:hlinkClick r:id="rId3"/>
              </a:rPr>
              <a:t>Automated Proposal Application website</a:t>
            </a:r>
            <a:endParaRPr lang="en-US" dirty="0"/>
          </a:p>
          <a:p>
            <a:endParaRPr lang="en-US" b="1" dirty="0"/>
          </a:p>
          <a:p>
            <a:r>
              <a:rPr lang="en-US" b="1" dirty="0"/>
              <a:t>See </a:t>
            </a:r>
            <a:r>
              <a:rPr lang="en-US" b="1" dirty="0">
                <a:hlinkClick r:id="rId4"/>
              </a:rPr>
              <a:t>Contract Resources Additional Resources </a:t>
            </a:r>
            <a:r>
              <a:rPr lang="en-US" b="1" dirty="0"/>
              <a:t>section</a:t>
            </a:r>
          </a:p>
          <a:p>
            <a:r>
              <a:rPr lang="en-US" b="1" dirty="0"/>
              <a:t>for the latest </a:t>
            </a:r>
          </a:p>
          <a:p>
            <a:r>
              <a:rPr lang="en-US" b="1" dirty="0"/>
              <a:t>Pay Item List</a:t>
            </a:r>
            <a:endParaRPr lang="en-US" dirty="0"/>
          </a:p>
          <a:p>
            <a:endParaRPr lang="en-US" dirty="0"/>
          </a:p>
        </p:txBody>
      </p:sp>
      <p:pic>
        <p:nvPicPr>
          <p:cNvPr id="2" name="Picture 1" descr="APA directions for use of Lump Sum Grading provision">
            <a:extLst>
              <a:ext uri="{FF2B5EF4-FFF2-40B4-BE49-F238E27FC236}">
                <a16:creationId xmlns:a16="http://schemas.microsoft.com/office/drawing/2014/main" id="{0643D097-10C2-39E2-4034-AF156DFB5202}"/>
              </a:ext>
            </a:extLst>
          </p:cNvPr>
          <p:cNvPicPr>
            <a:picLocks noChangeAspect="1"/>
          </p:cNvPicPr>
          <p:nvPr/>
        </p:nvPicPr>
        <p:blipFill>
          <a:blip r:embed="rId5"/>
          <a:stretch>
            <a:fillRect/>
          </a:stretch>
        </p:blipFill>
        <p:spPr>
          <a:xfrm>
            <a:off x="3929029" y="2248708"/>
            <a:ext cx="6881725" cy="2099681"/>
          </a:xfrm>
          <a:prstGeom prst="rect">
            <a:avLst/>
          </a:prstGeom>
        </p:spPr>
      </p:pic>
      <p:pic>
        <p:nvPicPr>
          <p:cNvPr id="3" name="Picture 2" descr="Accessory pay items for Lump Sum Grading when necessary">
            <a:extLst>
              <a:ext uri="{FF2B5EF4-FFF2-40B4-BE49-F238E27FC236}">
                <a16:creationId xmlns:a16="http://schemas.microsoft.com/office/drawing/2014/main" id="{89C7826A-4B65-8125-B13B-5EAC9E219576}"/>
              </a:ext>
            </a:extLst>
          </p:cNvPr>
          <p:cNvPicPr>
            <a:picLocks noChangeAspect="1"/>
          </p:cNvPicPr>
          <p:nvPr/>
        </p:nvPicPr>
        <p:blipFill>
          <a:blip r:embed="rId6"/>
          <a:stretch>
            <a:fillRect/>
          </a:stretch>
        </p:blipFill>
        <p:spPr>
          <a:xfrm>
            <a:off x="4315110" y="4852288"/>
            <a:ext cx="4410075" cy="1028700"/>
          </a:xfrm>
          <a:prstGeom prst="rect">
            <a:avLst/>
          </a:prstGeom>
        </p:spPr>
      </p:pic>
      <p:sp>
        <p:nvSpPr>
          <p:cNvPr id="5" name="Slide Number Placeholder 4">
            <a:extLst>
              <a:ext uri="{FF2B5EF4-FFF2-40B4-BE49-F238E27FC236}">
                <a16:creationId xmlns:a16="http://schemas.microsoft.com/office/drawing/2014/main" id="{3058C474-C0E6-184C-269F-62B5CE36A7AE}"/>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29</a:t>
            </a:fld>
            <a:endParaRPr lang="en-US"/>
          </a:p>
        </p:txBody>
      </p:sp>
    </p:spTree>
    <p:extLst>
      <p:ext uri="{BB962C8B-B14F-4D97-AF65-F5344CB8AC3E}">
        <p14:creationId xmlns:p14="http://schemas.microsoft.com/office/powerpoint/2010/main" val="1507674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F7E60-49CA-DD0C-6B64-24F63AE9B391}"/>
            </a:ext>
          </a:extLst>
        </p:cNvPr>
        <p:cNvGrpSpPr/>
        <p:nvPr/>
      </p:nvGrpSpPr>
      <p:grpSpPr>
        <a:xfrm>
          <a:off x="0" y="0"/>
          <a:ext cx="0" cy="0"/>
          <a:chOff x="0" y="0"/>
          <a:chExt cx="0" cy="0"/>
        </a:xfrm>
      </p:grpSpPr>
      <p:sp>
        <p:nvSpPr>
          <p:cNvPr id="45" name="Title 1">
            <a:extLst>
              <a:ext uri="{FF2B5EF4-FFF2-40B4-BE49-F238E27FC236}">
                <a16:creationId xmlns:a16="http://schemas.microsoft.com/office/drawing/2014/main" id="{011B2708-8E28-3090-5A50-D6ACAB9826D0}"/>
              </a:ext>
            </a:extLst>
          </p:cNvPr>
          <p:cNvSpPr>
            <a:spLocks noGrp="1"/>
          </p:cNvSpPr>
          <p:nvPr>
            <p:ph type="ctrTitle"/>
          </p:nvPr>
        </p:nvSpPr>
        <p:spPr>
          <a:xfrm>
            <a:off x="546100" y="2159001"/>
            <a:ext cx="10983913" cy="1200988"/>
          </a:xfrm>
        </p:spPr>
        <p:txBody>
          <a:bodyPr/>
          <a:lstStyle/>
          <a:p>
            <a:r>
              <a:rPr lang="en-US" sz="4200" dirty="0">
                <a:solidFill>
                  <a:schemeClr val="bg2"/>
                </a:solidFill>
              </a:rPr>
              <a:t>Major Contract and Specialty Items</a:t>
            </a:r>
          </a:p>
        </p:txBody>
      </p:sp>
      <p:sp>
        <p:nvSpPr>
          <p:cNvPr id="3" name="Subtitle 2">
            <a:extLst>
              <a:ext uri="{FF2B5EF4-FFF2-40B4-BE49-F238E27FC236}">
                <a16:creationId xmlns:a16="http://schemas.microsoft.com/office/drawing/2014/main" id="{9FAECA69-840B-91C4-A0EC-278E3297C7E4}"/>
              </a:ext>
              <a:ext uri="{C183D7F6-B498-43B3-948B-1728B52AA6E4}">
                <adec:decorative xmlns:adec="http://schemas.microsoft.com/office/drawing/2017/decorative" val="0"/>
              </a:ext>
            </a:extLst>
          </p:cNvPr>
          <p:cNvSpPr>
            <a:spLocks noGrp="1"/>
          </p:cNvSpPr>
          <p:nvPr>
            <p:ph type="subTitle" idx="1"/>
          </p:nvPr>
        </p:nvSpPr>
        <p:spPr/>
        <p:txBody>
          <a:bodyPr/>
          <a:lstStyle/>
          <a:p>
            <a:endParaRPr lang="en-US" sz="2800" dirty="0">
              <a:solidFill>
                <a:schemeClr val="bg2"/>
              </a:solidFill>
            </a:endParaRPr>
          </a:p>
          <a:p>
            <a:r>
              <a:rPr lang="en-US" sz="2000" dirty="0">
                <a:solidFill>
                  <a:schemeClr val="bg2"/>
                </a:solidFill>
              </a:rPr>
              <a:t>Jeff Renn</a:t>
            </a:r>
            <a:endParaRPr lang="en-US" dirty="0"/>
          </a:p>
        </p:txBody>
      </p:sp>
      <p:sp>
        <p:nvSpPr>
          <p:cNvPr id="4" name="Text Placeholder 3">
            <a:extLst>
              <a:ext uri="{FF2B5EF4-FFF2-40B4-BE49-F238E27FC236}">
                <a16:creationId xmlns:a16="http://schemas.microsoft.com/office/drawing/2014/main" id="{78C3B36F-7367-2AA0-1AB9-3D28C30CF79C}"/>
              </a:ext>
            </a:extLst>
          </p:cNvPr>
          <p:cNvSpPr>
            <a:spLocks noGrp="1"/>
          </p:cNvSpPr>
          <p:nvPr>
            <p:ph type="body" sz="quarter" idx="10"/>
          </p:nvPr>
        </p:nvSpPr>
        <p:spPr>
          <a:xfrm>
            <a:off x="547335" y="5075966"/>
            <a:ext cx="10982678" cy="345553"/>
          </a:xfrm>
        </p:spPr>
        <p:txBody>
          <a:bodyPr/>
          <a:lstStyle/>
          <a:p>
            <a:r>
              <a:rPr lang="en-US" sz="1800" dirty="0">
                <a:solidFill>
                  <a:schemeClr val="bg2"/>
                </a:solidFill>
              </a:rPr>
              <a:t>October 6, 2026</a:t>
            </a:r>
          </a:p>
          <a:p>
            <a:endParaRPr lang="en-US" dirty="0"/>
          </a:p>
        </p:txBody>
      </p:sp>
    </p:spTree>
    <p:extLst>
      <p:ext uri="{BB962C8B-B14F-4D97-AF65-F5344CB8AC3E}">
        <p14:creationId xmlns:p14="http://schemas.microsoft.com/office/powerpoint/2010/main" val="2163784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8CDC6-8B97-0843-98E1-87D6BDFF7C56}"/>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098C0210-700C-2FBF-9764-A1C37B3BCF3E}"/>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Major Contract Items </a:t>
            </a: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Article 104-5</a:t>
            </a:r>
          </a:p>
        </p:txBody>
      </p:sp>
      <p:sp>
        <p:nvSpPr>
          <p:cNvPr id="13" name="Text Placeholder 2">
            <a:extLst>
              <a:ext uri="{FF2B5EF4-FFF2-40B4-BE49-F238E27FC236}">
                <a16:creationId xmlns:a16="http://schemas.microsoft.com/office/drawing/2014/main" id="{5475BD48-542B-4EB8-A7EB-8094BD58232D}"/>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Major Contract and Specialty Items</a:t>
            </a:r>
          </a:p>
        </p:txBody>
      </p:sp>
      <p:sp>
        <p:nvSpPr>
          <p:cNvPr id="23" name="TextBox 22">
            <a:extLst>
              <a:ext uri="{FF2B5EF4-FFF2-40B4-BE49-F238E27FC236}">
                <a16:creationId xmlns:a16="http://schemas.microsoft.com/office/drawing/2014/main" id="{13FE811B-934C-4BBE-C39B-233FDF42EB65}"/>
              </a:ext>
              <a:ext uri="{C183D7F6-B498-43B3-948B-1728B52AA6E4}">
                <adec:decorative xmlns:adec="http://schemas.microsoft.com/office/drawing/2017/decorative" val="0"/>
              </a:ext>
            </a:extLst>
          </p:cNvPr>
          <p:cNvSpPr txBox="1"/>
          <p:nvPr/>
        </p:nvSpPr>
        <p:spPr>
          <a:xfrm>
            <a:off x="434566" y="2031512"/>
            <a:ext cx="3072309" cy="2585323"/>
          </a:xfrm>
          <a:prstGeom prst="rect">
            <a:avLst/>
          </a:prstGeom>
          <a:noFill/>
        </p:spPr>
        <p:txBody>
          <a:bodyPr wrap="square" rtlCol="0">
            <a:spAutoFit/>
          </a:bodyPr>
          <a:lstStyle/>
          <a:p>
            <a:r>
              <a:rPr lang="en-US" b="1" dirty="0"/>
              <a:t>Discussion of Specifications, Provision, and determination of use for Major Contract Items.</a:t>
            </a:r>
          </a:p>
          <a:p>
            <a:endParaRPr lang="en-US" b="1" dirty="0"/>
          </a:p>
          <a:p>
            <a:r>
              <a:rPr lang="en-US" b="1" dirty="0">
                <a:hlinkClick r:id="rId3"/>
              </a:rPr>
              <a:t>Standard Specifications Article 104-5</a:t>
            </a:r>
            <a:endParaRPr lang="en-US" b="1" dirty="0"/>
          </a:p>
          <a:p>
            <a:r>
              <a:rPr lang="en-US" b="1" dirty="0"/>
              <a:t>General and Overruns Increase in Unit Price</a:t>
            </a:r>
            <a:endParaRPr lang="en-US" dirty="0"/>
          </a:p>
        </p:txBody>
      </p:sp>
      <p:pic>
        <p:nvPicPr>
          <p:cNvPr id="4" name="Picture 3" descr="Specification 104-5 Overruns and Underruns of Contract Quantities">
            <a:extLst>
              <a:ext uri="{FF2B5EF4-FFF2-40B4-BE49-F238E27FC236}">
                <a16:creationId xmlns:a16="http://schemas.microsoft.com/office/drawing/2014/main" id="{42C8372B-20AA-55CF-F296-95AE9E6EB618}"/>
              </a:ext>
            </a:extLst>
          </p:cNvPr>
          <p:cNvPicPr>
            <a:picLocks noChangeAspect="1"/>
          </p:cNvPicPr>
          <p:nvPr/>
        </p:nvPicPr>
        <p:blipFill>
          <a:blip r:embed="rId4"/>
          <a:stretch>
            <a:fillRect/>
          </a:stretch>
        </p:blipFill>
        <p:spPr>
          <a:xfrm>
            <a:off x="4400993" y="1709518"/>
            <a:ext cx="5530085" cy="4915631"/>
          </a:xfrm>
          <a:prstGeom prst="rect">
            <a:avLst/>
          </a:prstGeom>
        </p:spPr>
      </p:pic>
      <p:sp>
        <p:nvSpPr>
          <p:cNvPr id="5" name="Slide Number Placeholder 4">
            <a:extLst>
              <a:ext uri="{FF2B5EF4-FFF2-40B4-BE49-F238E27FC236}">
                <a16:creationId xmlns:a16="http://schemas.microsoft.com/office/drawing/2014/main" id="{221CEB82-07D8-B514-29FF-5455D630B294}"/>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31</a:t>
            </a:fld>
            <a:endParaRPr lang="en-US"/>
          </a:p>
        </p:txBody>
      </p:sp>
    </p:spTree>
    <p:extLst>
      <p:ext uri="{BB962C8B-B14F-4D97-AF65-F5344CB8AC3E}">
        <p14:creationId xmlns:p14="http://schemas.microsoft.com/office/powerpoint/2010/main" val="12193842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FFD17-1B06-B140-2DA9-C2DEE8ECA04D}"/>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31EE05BE-7B33-C865-5F98-38D221C4AA0C}"/>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lvl="0">
              <a:defRPr/>
            </a:pPr>
            <a:r>
              <a:rPr lang="en-US" dirty="0"/>
              <a:t>Major Contract Items Article 104-5 (Subarticle </a:t>
            </a: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104-5(C))</a:t>
            </a:r>
          </a:p>
        </p:txBody>
      </p:sp>
      <p:sp>
        <p:nvSpPr>
          <p:cNvPr id="13" name="Text Placeholder 2">
            <a:extLst>
              <a:ext uri="{FF2B5EF4-FFF2-40B4-BE49-F238E27FC236}">
                <a16:creationId xmlns:a16="http://schemas.microsoft.com/office/drawing/2014/main" id="{843781CD-9F5B-CC55-E4B9-47401CF62214}"/>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Major Contract and Specialty Items</a:t>
            </a:r>
          </a:p>
        </p:txBody>
      </p:sp>
      <p:sp>
        <p:nvSpPr>
          <p:cNvPr id="23" name="TextBox 22">
            <a:extLst>
              <a:ext uri="{FF2B5EF4-FFF2-40B4-BE49-F238E27FC236}">
                <a16:creationId xmlns:a16="http://schemas.microsoft.com/office/drawing/2014/main" id="{C2F378E8-2005-73C5-FF40-D8992642E0E5}"/>
              </a:ext>
              <a:ext uri="{C183D7F6-B498-43B3-948B-1728B52AA6E4}">
                <adec:decorative xmlns:adec="http://schemas.microsoft.com/office/drawing/2017/decorative" val="0"/>
              </a:ext>
            </a:extLst>
          </p:cNvPr>
          <p:cNvSpPr txBox="1"/>
          <p:nvPr/>
        </p:nvSpPr>
        <p:spPr>
          <a:xfrm>
            <a:off x="434566" y="2031512"/>
            <a:ext cx="3072309" cy="2585323"/>
          </a:xfrm>
          <a:prstGeom prst="rect">
            <a:avLst/>
          </a:prstGeom>
          <a:noFill/>
        </p:spPr>
        <p:txBody>
          <a:bodyPr wrap="square" rtlCol="0">
            <a:spAutoFit/>
          </a:bodyPr>
          <a:lstStyle/>
          <a:p>
            <a:r>
              <a:rPr lang="en-US" b="1" dirty="0"/>
              <a:t>Discussion of Specifications, Provision, and determination of use for Major Contract Items.</a:t>
            </a:r>
          </a:p>
          <a:p>
            <a:endParaRPr lang="en-US" b="1" dirty="0"/>
          </a:p>
          <a:p>
            <a:r>
              <a:rPr lang="en-US" b="1" dirty="0">
                <a:hlinkClick r:id="rId3"/>
              </a:rPr>
              <a:t>Standard Specifications Article 104-5</a:t>
            </a:r>
            <a:endParaRPr lang="en-US" b="1" dirty="0"/>
          </a:p>
          <a:p>
            <a:r>
              <a:rPr lang="en-US" b="1" dirty="0"/>
              <a:t>Underruns Increase in Unit Price</a:t>
            </a:r>
            <a:endParaRPr lang="en-US" dirty="0"/>
          </a:p>
        </p:txBody>
      </p:sp>
      <p:pic>
        <p:nvPicPr>
          <p:cNvPr id="2" name="Picture 1" descr="Specific Underrun of quantities text from the specification ">
            <a:extLst>
              <a:ext uri="{FF2B5EF4-FFF2-40B4-BE49-F238E27FC236}">
                <a16:creationId xmlns:a16="http://schemas.microsoft.com/office/drawing/2014/main" id="{BE4CB82E-D250-FDEC-628E-04468BE95BED}"/>
              </a:ext>
            </a:extLst>
          </p:cNvPr>
          <p:cNvPicPr>
            <a:picLocks noChangeAspect="1"/>
          </p:cNvPicPr>
          <p:nvPr/>
        </p:nvPicPr>
        <p:blipFill>
          <a:blip r:embed="rId4"/>
          <a:stretch>
            <a:fillRect/>
          </a:stretch>
        </p:blipFill>
        <p:spPr>
          <a:xfrm>
            <a:off x="3980727" y="1592009"/>
            <a:ext cx="5943600" cy="4837430"/>
          </a:xfrm>
          <a:prstGeom prst="rect">
            <a:avLst/>
          </a:prstGeom>
        </p:spPr>
      </p:pic>
      <p:sp>
        <p:nvSpPr>
          <p:cNvPr id="5" name="Slide Number Placeholder 4">
            <a:extLst>
              <a:ext uri="{FF2B5EF4-FFF2-40B4-BE49-F238E27FC236}">
                <a16:creationId xmlns:a16="http://schemas.microsoft.com/office/drawing/2014/main" id="{19CA2BEE-C797-4E0E-4F4F-5DAEAAB9BADF}"/>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32</a:t>
            </a:fld>
            <a:endParaRPr lang="en-US"/>
          </a:p>
        </p:txBody>
      </p:sp>
    </p:spTree>
    <p:extLst>
      <p:ext uri="{BB962C8B-B14F-4D97-AF65-F5344CB8AC3E}">
        <p14:creationId xmlns:p14="http://schemas.microsoft.com/office/powerpoint/2010/main" val="112337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9A477-58EE-16CD-1C0C-8B741C8543B9}"/>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9D2BCDA4-1D48-8584-69BA-E3B5A2DE96CE}"/>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Major Contract Items </a:t>
            </a: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Article 104-5 (Subarticle 104-5(C) and (D))</a:t>
            </a:r>
          </a:p>
        </p:txBody>
      </p:sp>
      <p:sp>
        <p:nvSpPr>
          <p:cNvPr id="13" name="Text Placeholder 2">
            <a:extLst>
              <a:ext uri="{FF2B5EF4-FFF2-40B4-BE49-F238E27FC236}">
                <a16:creationId xmlns:a16="http://schemas.microsoft.com/office/drawing/2014/main" id="{2F125FBA-C49E-032D-3D6E-08E0982567C7}"/>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Major Contract and Specialty Items</a:t>
            </a:r>
          </a:p>
        </p:txBody>
      </p:sp>
      <p:sp>
        <p:nvSpPr>
          <p:cNvPr id="23" name="TextBox 22">
            <a:extLst>
              <a:ext uri="{FF2B5EF4-FFF2-40B4-BE49-F238E27FC236}">
                <a16:creationId xmlns:a16="http://schemas.microsoft.com/office/drawing/2014/main" id="{B9FE2EBE-B959-37D7-DA91-E7F041EB7463}"/>
              </a:ext>
              <a:ext uri="{C183D7F6-B498-43B3-948B-1728B52AA6E4}">
                <adec:decorative xmlns:adec="http://schemas.microsoft.com/office/drawing/2017/decorative" val="0"/>
              </a:ext>
            </a:extLst>
          </p:cNvPr>
          <p:cNvSpPr txBox="1"/>
          <p:nvPr/>
        </p:nvSpPr>
        <p:spPr>
          <a:xfrm>
            <a:off x="434566" y="2031512"/>
            <a:ext cx="3072309" cy="3139321"/>
          </a:xfrm>
          <a:prstGeom prst="rect">
            <a:avLst/>
          </a:prstGeom>
          <a:noFill/>
        </p:spPr>
        <p:txBody>
          <a:bodyPr wrap="square" rtlCol="0">
            <a:spAutoFit/>
          </a:bodyPr>
          <a:lstStyle/>
          <a:p>
            <a:r>
              <a:rPr lang="en-US" b="1" dirty="0"/>
              <a:t>Discussion of Specifications, Provision, and determination of use for Major Contract Items.</a:t>
            </a:r>
          </a:p>
          <a:p>
            <a:endParaRPr lang="en-US" b="1" dirty="0"/>
          </a:p>
          <a:p>
            <a:r>
              <a:rPr lang="en-US" b="1" dirty="0">
                <a:hlinkClick r:id="rId3"/>
              </a:rPr>
              <a:t>Standard Specifications Article 104-5</a:t>
            </a:r>
            <a:endParaRPr lang="en-US" b="1" dirty="0"/>
          </a:p>
          <a:p>
            <a:r>
              <a:rPr lang="en-US" b="1" dirty="0"/>
              <a:t>Underruns Increase in Unit Price continued and Overruns and Underruns Reduction in Unit Price</a:t>
            </a:r>
            <a:endParaRPr lang="en-US" dirty="0"/>
          </a:p>
        </p:txBody>
      </p:sp>
      <p:pic>
        <p:nvPicPr>
          <p:cNvPr id="4" name="Picture 3" descr="Specific overruns and underruns text from the specification ">
            <a:extLst>
              <a:ext uri="{FF2B5EF4-FFF2-40B4-BE49-F238E27FC236}">
                <a16:creationId xmlns:a16="http://schemas.microsoft.com/office/drawing/2014/main" id="{148D6A7E-B590-7AE8-B42B-F1BDF8C27F06}"/>
              </a:ext>
            </a:extLst>
          </p:cNvPr>
          <p:cNvPicPr>
            <a:picLocks noChangeAspect="1"/>
          </p:cNvPicPr>
          <p:nvPr/>
        </p:nvPicPr>
        <p:blipFill>
          <a:blip r:embed="rId4"/>
          <a:stretch>
            <a:fillRect/>
          </a:stretch>
        </p:blipFill>
        <p:spPr>
          <a:xfrm>
            <a:off x="4142772" y="1563304"/>
            <a:ext cx="5695709" cy="5085976"/>
          </a:xfrm>
          <a:prstGeom prst="rect">
            <a:avLst/>
          </a:prstGeom>
        </p:spPr>
      </p:pic>
      <p:sp>
        <p:nvSpPr>
          <p:cNvPr id="5" name="Slide Number Placeholder 4">
            <a:extLst>
              <a:ext uri="{FF2B5EF4-FFF2-40B4-BE49-F238E27FC236}">
                <a16:creationId xmlns:a16="http://schemas.microsoft.com/office/drawing/2014/main" id="{750204AF-2D21-E554-23A6-40AD64D9A92B}"/>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33</a:t>
            </a:fld>
            <a:endParaRPr lang="en-US"/>
          </a:p>
        </p:txBody>
      </p:sp>
    </p:spTree>
    <p:extLst>
      <p:ext uri="{BB962C8B-B14F-4D97-AF65-F5344CB8AC3E}">
        <p14:creationId xmlns:p14="http://schemas.microsoft.com/office/powerpoint/2010/main" val="487175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5B1C8-32DE-2AFC-66F1-D481B0B58B3A}"/>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80EABCA2-21A7-0435-9877-6E3D80A46756}"/>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Major Contract Items </a:t>
            </a: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SP01 G028</a:t>
            </a:r>
          </a:p>
        </p:txBody>
      </p:sp>
      <p:sp>
        <p:nvSpPr>
          <p:cNvPr id="13" name="Text Placeholder 2">
            <a:extLst>
              <a:ext uri="{FF2B5EF4-FFF2-40B4-BE49-F238E27FC236}">
                <a16:creationId xmlns:a16="http://schemas.microsoft.com/office/drawing/2014/main" id="{62C46087-A3DD-7438-CCA3-4A8CD88C91A1}"/>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Major Contract and Specialty Items</a:t>
            </a:r>
          </a:p>
        </p:txBody>
      </p:sp>
      <p:sp>
        <p:nvSpPr>
          <p:cNvPr id="23" name="TextBox 22">
            <a:extLst>
              <a:ext uri="{FF2B5EF4-FFF2-40B4-BE49-F238E27FC236}">
                <a16:creationId xmlns:a16="http://schemas.microsoft.com/office/drawing/2014/main" id="{F33FAF43-EF9E-1B6F-6A02-FEE211CCB358}"/>
              </a:ext>
              <a:ext uri="{C183D7F6-B498-43B3-948B-1728B52AA6E4}">
                <adec:decorative xmlns:adec="http://schemas.microsoft.com/office/drawing/2017/decorative" val="0"/>
              </a:ext>
            </a:extLst>
          </p:cNvPr>
          <p:cNvSpPr txBox="1"/>
          <p:nvPr/>
        </p:nvSpPr>
        <p:spPr>
          <a:xfrm>
            <a:off x="434566" y="2031512"/>
            <a:ext cx="3072309" cy="4247317"/>
          </a:xfrm>
          <a:prstGeom prst="rect">
            <a:avLst/>
          </a:prstGeom>
          <a:noFill/>
        </p:spPr>
        <p:txBody>
          <a:bodyPr wrap="square" rtlCol="0">
            <a:spAutoFit/>
          </a:bodyPr>
          <a:lstStyle/>
          <a:p>
            <a:r>
              <a:rPr lang="en-US" b="1" dirty="0"/>
              <a:t>Discussion of Specifications, Provision, and determination of use for Major Contract Items.</a:t>
            </a:r>
          </a:p>
          <a:p>
            <a:endParaRPr lang="en-US" b="1" dirty="0"/>
          </a:p>
          <a:p>
            <a:r>
              <a:rPr lang="en-US" b="1" dirty="0"/>
              <a:t>Automated Proposal Application, Line Up Sheet (see this link below for the location of the application and current line up sheets):</a:t>
            </a:r>
            <a:r>
              <a:rPr lang="en-US" dirty="0"/>
              <a:t> </a:t>
            </a:r>
          </a:p>
          <a:p>
            <a:r>
              <a:rPr lang="en-US" u="sng" dirty="0">
                <a:hlinkClick r:id="rId3"/>
              </a:rPr>
              <a:t>Automated Proposal Application website</a:t>
            </a:r>
            <a:endParaRPr lang="en-US" dirty="0"/>
          </a:p>
          <a:p>
            <a:endParaRPr lang="en-US" b="1" dirty="0"/>
          </a:p>
          <a:p>
            <a:endParaRPr lang="en-US" dirty="0"/>
          </a:p>
        </p:txBody>
      </p:sp>
      <p:pic>
        <p:nvPicPr>
          <p:cNvPr id="6" name="Picture 5" descr="APA instructions for use on provision SP01 G028 Major Contract Items">
            <a:extLst>
              <a:ext uri="{FF2B5EF4-FFF2-40B4-BE49-F238E27FC236}">
                <a16:creationId xmlns:a16="http://schemas.microsoft.com/office/drawing/2014/main" id="{46827D60-EACD-20AB-55A2-06CC962B1450}"/>
              </a:ext>
            </a:extLst>
          </p:cNvPr>
          <p:cNvPicPr>
            <a:picLocks noChangeAspect="1"/>
          </p:cNvPicPr>
          <p:nvPr/>
        </p:nvPicPr>
        <p:blipFill>
          <a:blip r:embed="rId4"/>
          <a:stretch>
            <a:fillRect/>
          </a:stretch>
        </p:blipFill>
        <p:spPr>
          <a:xfrm>
            <a:off x="5877403" y="830437"/>
            <a:ext cx="5136515" cy="5807710"/>
          </a:xfrm>
          <a:prstGeom prst="rect">
            <a:avLst/>
          </a:prstGeom>
        </p:spPr>
      </p:pic>
      <p:sp>
        <p:nvSpPr>
          <p:cNvPr id="5" name="Slide Number Placeholder 4">
            <a:extLst>
              <a:ext uri="{FF2B5EF4-FFF2-40B4-BE49-F238E27FC236}">
                <a16:creationId xmlns:a16="http://schemas.microsoft.com/office/drawing/2014/main" id="{5915FA8B-954B-2761-DA95-0329A73AA1A3}"/>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34</a:t>
            </a:fld>
            <a:endParaRPr lang="en-US"/>
          </a:p>
        </p:txBody>
      </p:sp>
    </p:spTree>
    <p:extLst>
      <p:ext uri="{BB962C8B-B14F-4D97-AF65-F5344CB8AC3E}">
        <p14:creationId xmlns:p14="http://schemas.microsoft.com/office/powerpoint/2010/main" val="2908053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F6C9C-E88C-ADB1-8C5C-5D9D4B2F3A50}"/>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47C934B1-03E4-D654-1807-FDFB6FA6684B}"/>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Major Contract Items </a:t>
            </a: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SP01 G028 Special Provision</a:t>
            </a:r>
          </a:p>
        </p:txBody>
      </p:sp>
      <p:sp>
        <p:nvSpPr>
          <p:cNvPr id="13" name="Text Placeholder 2">
            <a:extLst>
              <a:ext uri="{FF2B5EF4-FFF2-40B4-BE49-F238E27FC236}">
                <a16:creationId xmlns:a16="http://schemas.microsoft.com/office/drawing/2014/main" id="{FB297878-3F98-EF17-1D37-429A508AD8B7}"/>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Major Contract and Specialty Items</a:t>
            </a:r>
          </a:p>
        </p:txBody>
      </p:sp>
      <p:sp>
        <p:nvSpPr>
          <p:cNvPr id="23" name="TextBox 22">
            <a:extLst>
              <a:ext uri="{FF2B5EF4-FFF2-40B4-BE49-F238E27FC236}">
                <a16:creationId xmlns:a16="http://schemas.microsoft.com/office/drawing/2014/main" id="{C652302F-769B-7508-4337-62A7DC3FF932}"/>
              </a:ext>
              <a:ext uri="{C183D7F6-B498-43B3-948B-1728B52AA6E4}">
                <adec:decorative xmlns:adec="http://schemas.microsoft.com/office/drawing/2017/decorative" val="0"/>
              </a:ext>
            </a:extLst>
          </p:cNvPr>
          <p:cNvSpPr txBox="1"/>
          <p:nvPr/>
        </p:nvSpPr>
        <p:spPr>
          <a:xfrm>
            <a:off x="434566" y="2031512"/>
            <a:ext cx="3072309" cy="2308324"/>
          </a:xfrm>
          <a:prstGeom prst="rect">
            <a:avLst/>
          </a:prstGeom>
          <a:noFill/>
        </p:spPr>
        <p:txBody>
          <a:bodyPr wrap="square" rtlCol="0">
            <a:spAutoFit/>
          </a:bodyPr>
          <a:lstStyle/>
          <a:p>
            <a:r>
              <a:rPr lang="en-US" b="1" dirty="0"/>
              <a:t>Discussion of Specifications, </a:t>
            </a:r>
            <a:r>
              <a:rPr lang="en-US" b="1" dirty="0">
                <a:hlinkClick r:id="rId3"/>
              </a:rPr>
              <a:t>Provision</a:t>
            </a:r>
            <a:r>
              <a:rPr lang="en-US" b="1" dirty="0"/>
              <a:t>, and determination of use for Major Contract Items.</a:t>
            </a:r>
          </a:p>
          <a:p>
            <a:endParaRPr lang="en-US" b="1" dirty="0"/>
          </a:p>
          <a:p>
            <a:r>
              <a:rPr lang="en-US" b="1" dirty="0">
                <a:hlinkClick r:id="rId4"/>
              </a:rPr>
              <a:t>Special Provision SP01 G028</a:t>
            </a:r>
            <a:r>
              <a:rPr lang="en-US" dirty="0">
                <a:hlinkClick r:id="rId4"/>
              </a:rPr>
              <a:t> </a:t>
            </a:r>
            <a:endParaRPr lang="en-US" b="1" dirty="0"/>
          </a:p>
          <a:p>
            <a:endParaRPr lang="en-US" dirty="0"/>
          </a:p>
        </p:txBody>
      </p:sp>
      <p:pic>
        <p:nvPicPr>
          <p:cNvPr id="2" name="Picture 1" descr="Image of SP1 G28 Major Contract Items">
            <a:extLst>
              <a:ext uri="{FF2B5EF4-FFF2-40B4-BE49-F238E27FC236}">
                <a16:creationId xmlns:a16="http://schemas.microsoft.com/office/drawing/2014/main" id="{2B027227-07E9-A955-3D1D-C743AE232C16}"/>
              </a:ext>
            </a:extLst>
          </p:cNvPr>
          <p:cNvPicPr>
            <a:picLocks noChangeAspect="1"/>
          </p:cNvPicPr>
          <p:nvPr/>
        </p:nvPicPr>
        <p:blipFill>
          <a:blip r:embed="rId5"/>
          <a:stretch>
            <a:fillRect/>
          </a:stretch>
        </p:blipFill>
        <p:spPr>
          <a:xfrm>
            <a:off x="4960029" y="2511425"/>
            <a:ext cx="5073015" cy="1835150"/>
          </a:xfrm>
          <a:prstGeom prst="rect">
            <a:avLst/>
          </a:prstGeom>
        </p:spPr>
      </p:pic>
      <p:sp>
        <p:nvSpPr>
          <p:cNvPr id="5" name="Slide Number Placeholder 4">
            <a:extLst>
              <a:ext uri="{FF2B5EF4-FFF2-40B4-BE49-F238E27FC236}">
                <a16:creationId xmlns:a16="http://schemas.microsoft.com/office/drawing/2014/main" id="{496AC405-736B-1BB2-B515-74DE6652CE83}"/>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35</a:t>
            </a:fld>
            <a:endParaRPr lang="en-US"/>
          </a:p>
        </p:txBody>
      </p:sp>
    </p:spTree>
    <p:extLst>
      <p:ext uri="{BB962C8B-B14F-4D97-AF65-F5344CB8AC3E}">
        <p14:creationId xmlns:p14="http://schemas.microsoft.com/office/powerpoint/2010/main" val="712201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28CBC-44C6-F7A8-93E8-4CF884D9112C}"/>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B6832FFE-84EA-AE96-6E92-7568E5DB9177}"/>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Specialty Items </a:t>
            </a: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Article 108-6</a:t>
            </a:r>
          </a:p>
        </p:txBody>
      </p:sp>
      <p:sp>
        <p:nvSpPr>
          <p:cNvPr id="13" name="Text Placeholder 2">
            <a:extLst>
              <a:ext uri="{FF2B5EF4-FFF2-40B4-BE49-F238E27FC236}">
                <a16:creationId xmlns:a16="http://schemas.microsoft.com/office/drawing/2014/main" id="{9207AD94-B056-3657-6010-06A15E359FFA}"/>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Major Contract and Specialty Items</a:t>
            </a:r>
          </a:p>
        </p:txBody>
      </p:sp>
      <p:sp>
        <p:nvSpPr>
          <p:cNvPr id="23" name="TextBox 22">
            <a:extLst>
              <a:ext uri="{FF2B5EF4-FFF2-40B4-BE49-F238E27FC236}">
                <a16:creationId xmlns:a16="http://schemas.microsoft.com/office/drawing/2014/main" id="{12F3DEDD-7D76-8B2B-35BE-5782ED06EB69}"/>
              </a:ext>
              <a:ext uri="{C183D7F6-B498-43B3-948B-1728B52AA6E4}">
                <adec:decorative xmlns:adec="http://schemas.microsoft.com/office/drawing/2017/decorative" val="0"/>
              </a:ext>
            </a:extLst>
          </p:cNvPr>
          <p:cNvSpPr txBox="1"/>
          <p:nvPr/>
        </p:nvSpPr>
        <p:spPr>
          <a:xfrm>
            <a:off x="434566" y="2031512"/>
            <a:ext cx="3072309" cy="3139321"/>
          </a:xfrm>
          <a:prstGeom prst="rect">
            <a:avLst/>
          </a:prstGeom>
          <a:noFill/>
        </p:spPr>
        <p:txBody>
          <a:bodyPr wrap="square" rtlCol="0">
            <a:spAutoFit/>
          </a:bodyPr>
          <a:lstStyle/>
          <a:p>
            <a:r>
              <a:rPr lang="en-US" b="1" dirty="0"/>
              <a:t>Discussion of Specifications, Specialty Items provisions and APA text for use; relationship to determining percentage of contract sublet.</a:t>
            </a:r>
          </a:p>
          <a:p>
            <a:endParaRPr lang="en-US" b="1" dirty="0"/>
          </a:p>
          <a:p>
            <a:r>
              <a:rPr lang="en-US" b="1" dirty="0">
                <a:hlinkClick r:id="rId3"/>
              </a:rPr>
              <a:t>Standard Specifications Article 108-6</a:t>
            </a:r>
            <a:endParaRPr lang="en-US" b="1" dirty="0"/>
          </a:p>
          <a:p>
            <a:endParaRPr lang="en-US" dirty="0"/>
          </a:p>
        </p:txBody>
      </p:sp>
      <p:pic>
        <p:nvPicPr>
          <p:cNvPr id="6" name="Picture 5" descr="Specification 108-6 Subletting of Contract ">
            <a:extLst>
              <a:ext uri="{FF2B5EF4-FFF2-40B4-BE49-F238E27FC236}">
                <a16:creationId xmlns:a16="http://schemas.microsoft.com/office/drawing/2014/main" id="{62190BDB-5857-1865-80EF-166D23300742}"/>
              </a:ext>
            </a:extLst>
          </p:cNvPr>
          <p:cNvPicPr>
            <a:picLocks noChangeAspect="1"/>
          </p:cNvPicPr>
          <p:nvPr/>
        </p:nvPicPr>
        <p:blipFill>
          <a:blip r:embed="rId4"/>
          <a:stretch>
            <a:fillRect/>
          </a:stretch>
        </p:blipFill>
        <p:spPr>
          <a:xfrm>
            <a:off x="4889092" y="1430383"/>
            <a:ext cx="5490362" cy="2858128"/>
          </a:xfrm>
          <a:prstGeom prst="rect">
            <a:avLst/>
          </a:prstGeom>
        </p:spPr>
      </p:pic>
      <p:pic>
        <p:nvPicPr>
          <p:cNvPr id="4" name="Picture 3" descr="Specification 108-6 Subletting of Contract  Specialty Items">
            <a:extLst>
              <a:ext uri="{FF2B5EF4-FFF2-40B4-BE49-F238E27FC236}">
                <a16:creationId xmlns:a16="http://schemas.microsoft.com/office/drawing/2014/main" id="{5B8EAED7-9F4E-CF85-BC2E-71A70E8D0925}"/>
              </a:ext>
            </a:extLst>
          </p:cNvPr>
          <p:cNvPicPr>
            <a:picLocks noChangeAspect="1"/>
          </p:cNvPicPr>
          <p:nvPr/>
        </p:nvPicPr>
        <p:blipFill>
          <a:blip r:embed="rId5"/>
          <a:srcRect t="62843"/>
          <a:stretch>
            <a:fillRect/>
          </a:stretch>
        </p:blipFill>
        <p:spPr>
          <a:xfrm>
            <a:off x="4889092" y="4288511"/>
            <a:ext cx="5490361" cy="2354085"/>
          </a:xfrm>
          <a:prstGeom prst="rect">
            <a:avLst/>
          </a:prstGeom>
        </p:spPr>
      </p:pic>
      <p:sp>
        <p:nvSpPr>
          <p:cNvPr id="5" name="Slide Number Placeholder 4">
            <a:extLst>
              <a:ext uri="{FF2B5EF4-FFF2-40B4-BE49-F238E27FC236}">
                <a16:creationId xmlns:a16="http://schemas.microsoft.com/office/drawing/2014/main" id="{43539CE6-AD2C-D282-B850-D29DE2025B39}"/>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36</a:t>
            </a:fld>
            <a:endParaRPr lang="en-US"/>
          </a:p>
        </p:txBody>
      </p:sp>
    </p:spTree>
    <p:extLst>
      <p:ext uri="{BB962C8B-B14F-4D97-AF65-F5344CB8AC3E}">
        <p14:creationId xmlns:p14="http://schemas.microsoft.com/office/powerpoint/2010/main" val="24933830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4F018-8E37-72A8-943F-C4861F3EB71D}"/>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37C2B6FB-1B93-AA5F-AFD1-1D6EE1450326}"/>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Specialty Items </a:t>
            </a: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SP01 G037</a:t>
            </a:r>
          </a:p>
        </p:txBody>
      </p:sp>
      <p:sp>
        <p:nvSpPr>
          <p:cNvPr id="13" name="Text Placeholder 2">
            <a:extLst>
              <a:ext uri="{FF2B5EF4-FFF2-40B4-BE49-F238E27FC236}">
                <a16:creationId xmlns:a16="http://schemas.microsoft.com/office/drawing/2014/main" id="{9C4E26E4-266E-20C9-5A35-68B29664A227}"/>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Major Contract and Specialty Items</a:t>
            </a:r>
          </a:p>
        </p:txBody>
      </p:sp>
      <p:sp>
        <p:nvSpPr>
          <p:cNvPr id="23" name="TextBox 22">
            <a:extLst>
              <a:ext uri="{FF2B5EF4-FFF2-40B4-BE49-F238E27FC236}">
                <a16:creationId xmlns:a16="http://schemas.microsoft.com/office/drawing/2014/main" id="{7DFA47D1-81C6-66F8-2E39-CAB3C61030D9}"/>
              </a:ext>
              <a:ext uri="{C183D7F6-B498-43B3-948B-1728B52AA6E4}">
                <adec:decorative xmlns:adec="http://schemas.microsoft.com/office/drawing/2017/decorative" val="0"/>
              </a:ext>
            </a:extLst>
          </p:cNvPr>
          <p:cNvSpPr txBox="1"/>
          <p:nvPr/>
        </p:nvSpPr>
        <p:spPr>
          <a:xfrm>
            <a:off x="434566" y="2031512"/>
            <a:ext cx="3072309" cy="4801314"/>
          </a:xfrm>
          <a:prstGeom prst="rect">
            <a:avLst/>
          </a:prstGeom>
          <a:noFill/>
        </p:spPr>
        <p:txBody>
          <a:bodyPr wrap="square" rtlCol="0">
            <a:spAutoFit/>
          </a:bodyPr>
          <a:lstStyle/>
          <a:p>
            <a:r>
              <a:rPr lang="en-US" b="1" dirty="0"/>
              <a:t>Discussion of Specifications, Specialty Items provisions and APA text for use; relationship to determining percentage of contract sublet.</a:t>
            </a:r>
          </a:p>
          <a:p>
            <a:endParaRPr lang="en-US" b="1" dirty="0"/>
          </a:p>
          <a:p>
            <a:r>
              <a:rPr lang="en-US" b="1" dirty="0"/>
              <a:t>Automated Proposal Application, Line Up Sheet (see this link below for the location of the application and current line up sheets):</a:t>
            </a:r>
            <a:r>
              <a:rPr lang="en-US" dirty="0"/>
              <a:t> </a:t>
            </a:r>
          </a:p>
          <a:p>
            <a:r>
              <a:rPr lang="en-US" u="sng" dirty="0">
                <a:hlinkClick r:id="rId3"/>
              </a:rPr>
              <a:t>Automated Proposal Application website</a:t>
            </a:r>
            <a:endParaRPr lang="en-US" dirty="0"/>
          </a:p>
          <a:p>
            <a:endParaRPr lang="en-US" dirty="0"/>
          </a:p>
        </p:txBody>
      </p:sp>
      <p:pic>
        <p:nvPicPr>
          <p:cNvPr id="7" name="Picture 6" descr="APA directions of use for SP01 G037 Specialty Items">
            <a:extLst>
              <a:ext uri="{FF2B5EF4-FFF2-40B4-BE49-F238E27FC236}">
                <a16:creationId xmlns:a16="http://schemas.microsoft.com/office/drawing/2014/main" id="{F1065334-1D36-B286-563C-E69DAE02DC5D}"/>
              </a:ext>
            </a:extLst>
          </p:cNvPr>
          <p:cNvPicPr>
            <a:picLocks noChangeAspect="1"/>
          </p:cNvPicPr>
          <p:nvPr/>
        </p:nvPicPr>
        <p:blipFill>
          <a:blip r:embed="rId4"/>
          <a:stretch>
            <a:fillRect/>
          </a:stretch>
        </p:blipFill>
        <p:spPr>
          <a:xfrm>
            <a:off x="4197590" y="1722799"/>
            <a:ext cx="6158452" cy="4226190"/>
          </a:xfrm>
          <a:prstGeom prst="rect">
            <a:avLst/>
          </a:prstGeom>
        </p:spPr>
      </p:pic>
      <p:sp>
        <p:nvSpPr>
          <p:cNvPr id="5" name="Slide Number Placeholder 4">
            <a:extLst>
              <a:ext uri="{FF2B5EF4-FFF2-40B4-BE49-F238E27FC236}">
                <a16:creationId xmlns:a16="http://schemas.microsoft.com/office/drawing/2014/main" id="{711840A5-0F04-732C-F142-99802F8466B1}"/>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37</a:t>
            </a:fld>
            <a:endParaRPr lang="en-US"/>
          </a:p>
        </p:txBody>
      </p:sp>
    </p:spTree>
    <p:extLst>
      <p:ext uri="{BB962C8B-B14F-4D97-AF65-F5344CB8AC3E}">
        <p14:creationId xmlns:p14="http://schemas.microsoft.com/office/powerpoint/2010/main" val="1227612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C32C0-0448-A64E-62CF-8E23A69C333F}"/>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8D6798C7-9A2B-CFB3-8742-AD5F239E0B15}"/>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dirty="0"/>
              <a:t>Specialty Items </a:t>
            </a: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SP01 G037 Special Provision</a:t>
            </a:r>
          </a:p>
        </p:txBody>
      </p:sp>
      <p:sp>
        <p:nvSpPr>
          <p:cNvPr id="13" name="Text Placeholder 2">
            <a:extLst>
              <a:ext uri="{FF2B5EF4-FFF2-40B4-BE49-F238E27FC236}">
                <a16:creationId xmlns:a16="http://schemas.microsoft.com/office/drawing/2014/main" id="{66CD5B80-D2DF-BD89-FB37-332788D56D04}"/>
              </a:ext>
              <a:ext uri="{C183D7F6-B498-43B3-948B-1728B52AA6E4}">
                <adec:decorative xmlns:adec="http://schemas.microsoft.com/office/drawing/2017/decorative" val="0"/>
              </a:ext>
            </a:extLst>
          </p:cNvPr>
          <p:cNvSpPr>
            <a:spLocks noGrp="1"/>
          </p:cNvSpPr>
          <p:nvPr>
            <p:ph type="body" sz="quarter" idx="11"/>
          </p:nvPr>
        </p:nvSpPr>
        <p:spPr>
          <a:xfrm>
            <a:off x="2883952" y="257471"/>
            <a:ext cx="8785728" cy="304422"/>
          </a:xfrm>
        </p:spPr>
        <p:txBody>
          <a:bodyPr/>
          <a:lstStyle/>
          <a:p>
            <a:r>
              <a:rPr lang="en-US" dirty="0"/>
              <a:t>Major Contract and Specialty Items</a:t>
            </a:r>
          </a:p>
        </p:txBody>
      </p:sp>
      <p:sp>
        <p:nvSpPr>
          <p:cNvPr id="23" name="TextBox 22">
            <a:extLst>
              <a:ext uri="{FF2B5EF4-FFF2-40B4-BE49-F238E27FC236}">
                <a16:creationId xmlns:a16="http://schemas.microsoft.com/office/drawing/2014/main" id="{C84D8940-DAB4-BD16-A10C-CB6B0BC80897}"/>
              </a:ext>
              <a:ext uri="{C183D7F6-B498-43B3-948B-1728B52AA6E4}">
                <adec:decorative xmlns:adec="http://schemas.microsoft.com/office/drawing/2017/decorative" val="0"/>
              </a:ext>
            </a:extLst>
          </p:cNvPr>
          <p:cNvSpPr txBox="1"/>
          <p:nvPr/>
        </p:nvSpPr>
        <p:spPr>
          <a:xfrm>
            <a:off x="434566" y="2031512"/>
            <a:ext cx="3072309" cy="3139321"/>
          </a:xfrm>
          <a:prstGeom prst="rect">
            <a:avLst/>
          </a:prstGeom>
          <a:noFill/>
        </p:spPr>
        <p:txBody>
          <a:bodyPr wrap="square" rtlCol="0">
            <a:spAutoFit/>
          </a:bodyPr>
          <a:lstStyle/>
          <a:p>
            <a:r>
              <a:rPr lang="en-US" b="1" dirty="0"/>
              <a:t>Discussion of Specifications, Specialty Items </a:t>
            </a:r>
            <a:r>
              <a:rPr lang="en-US" b="1" dirty="0">
                <a:hlinkClick r:id="rId3"/>
              </a:rPr>
              <a:t>provisions</a:t>
            </a:r>
            <a:r>
              <a:rPr lang="en-US" b="1" dirty="0"/>
              <a:t> and APA text for use; relationship to determining percentage of contract sublet.</a:t>
            </a:r>
          </a:p>
          <a:p>
            <a:endParaRPr lang="en-US" b="1" dirty="0"/>
          </a:p>
          <a:p>
            <a:r>
              <a:rPr lang="en-US" b="1" dirty="0">
                <a:hlinkClick r:id="rId4"/>
              </a:rPr>
              <a:t>Special Provision SP01 G037</a:t>
            </a:r>
            <a:endParaRPr lang="en-US" b="1" dirty="0"/>
          </a:p>
          <a:p>
            <a:endParaRPr lang="en-US" dirty="0"/>
          </a:p>
        </p:txBody>
      </p:sp>
      <p:pic>
        <p:nvPicPr>
          <p:cNvPr id="2" name="Picture 1" descr="Provision SP1 G37 Specialty Items">
            <a:extLst>
              <a:ext uri="{FF2B5EF4-FFF2-40B4-BE49-F238E27FC236}">
                <a16:creationId xmlns:a16="http://schemas.microsoft.com/office/drawing/2014/main" id="{0500EBC7-EC78-DD7B-FA4C-1D1948FF6DE0}"/>
              </a:ext>
            </a:extLst>
          </p:cNvPr>
          <p:cNvPicPr>
            <a:picLocks noChangeAspect="1"/>
          </p:cNvPicPr>
          <p:nvPr/>
        </p:nvPicPr>
        <p:blipFill>
          <a:blip r:embed="rId5"/>
          <a:stretch>
            <a:fillRect/>
          </a:stretch>
        </p:blipFill>
        <p:spPr>
          <a:xfrm>
            <a:off x="4574508" y="1592009"/>
            <a:ext cx="5784834" cy="4470171"/>
          </a:xfrm>
          <a:prstGeom prst="rect">
            <a:avLst/>
          </a:prstGeom>
        </p:spPr>
      </p:pic>
      <p:sp>
        <p:nvSpPr>
          <p:cNvPr id="5" name="Slide Number Placeholder 4">
            <a:extLst>
              <a:ext uri="{FF2B5EF4-FFF2-40B4-BE49-F238E27FC236}">
                <a16:creationId xmlns:a16="http://schemas.microsoft.com/office/drawing/2014/main" id="{0895A3BA-9444-928A-ECB4-56D8BD6E3DA2}"/>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38</a:t>
            </a:fld>
            <a:endParaRPr lang="en-US"/>
          </a:p>
        </p:txBody>
      </p:sp>
    </p:spTree>
    <p:extLst>
      <p:ext uri="{BB962C8B-B14F-4D97-AF65-F5344CB8AC3E}">
        <p14:creationId xmlns:p14="http://schemas.microsoft.com/office/powerpoint/2010/main" val="31644629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8E039-B2E5-808A-3621-58C72364E6D7}"/>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E15BBF52-4E8B-730E-9BFB-5C04B057E5B5}"/>
              </a:ext>
            </a:extLst>
          </p:cNvPr>
          <p:cNvSpPr>
            <a:spLocks noGrp="1"/>
          </p:cNvSpPr>
          <p:nvPr>
            <p:ph type="title" idx="4294967295"/>
          </p:nvPr>
        </p:nvSpPr>
        <p:spPr>
          <a:xfrm>
            <a:off x="286521" y="839729"/>
            <a:ext cx="11235351" cy="286997"/>
          </a:xfrm>
        </p:spPr>
        <p:txBody>
          <a:bodyPr/>
          <a:lstStyle/>
          <a:p>
            <a:r>
              <a:rPr lang="en-US" dirty="0"/>
              <a:t>Contact us – </a:t>
            </a:r>
            <a:br>
              <a:rPr lang="en-US" dirty="0"/>
            </a:br>
            <a:r>
              <a:rPr lang="en-US" dirty="0"/>
              <a:t>Lump Sum Grading, Major Contract Items, and Specialty Items</a:t>
            </a:r>
          </a:p>
        </p:txBody>
      </p:sp>
      <p:sp>
        <p:nvSpPr>
          <p:cNvPr id="6" name="Text Placeholder 5">
            <a:extLst>
              <a:ext uri="{FF2B5EF4-FFF2-40B4-BE49-F238E27FC236}">
                <a16:creationId xmlns:a16="http://schemas.microsoft.com/office/drawing/2014/main" id="{77CA6420-F189-7D9E-DEBD-39AA9E427355}"/>
              </a:ext>
            </a:extLst>
          </p:cNvPr>
          <p:cNvSpPr>
            <a:spLocks noGrp="1"/>
          </p:cNvSpPr>
          <p:nvPr>
            <p:ph type="body" sz="quarter" idx="19"/>
          </p:nvPr>
        </p:nvSpPr>
        <p:spPr/>
        <p:txBody>
          <a:bodyPr/>
          <a:lstStyle/>
          <a:p>
            <a:r>
              <a:rPr lang="en-US" dirty="0"/>
              <a:t>Jeff Renn</a:t>
            </a:r>
          </a:p>
        </p:txBody>
      </p:sp>
      <p:sp>
        <p:nvSpPr>
          <p:cNvPr id="7" name="Text Placeholder 6">
            <a:extLst>
              <a:ext uri="{FF2B5EF4-FFF2-40B4-BE49-F238E27FC236}">
                <a16:creationId xmlns:a16="http://schemas.microsoft.com/office/drawing/2014/main" id="{8E9762D7-0FB0-F8B1-D436-C34569D8CF50}"/>
              </a:ext>
            </a:extLst>
          </p:cNvPr>
          <p:cNvSpPr>
            <a:spLocks noGrp="1"/>
          </p:cNvSpPr>
          <p:nvPr>
            <p:ph type="body" sz="quarter" idx="20"/>
          </p:nvPr>
        </p:nvSpPr>
        <p:spPr/>
        <p:txBody>
          <a:bodyPr/>
          <a:lstStyle/>
          <a:p>
            <a:r>
              <a:rPr lang="en-US" dirty="0"/>
              <a:t>ext-jjrenn@ncdot.gov</a:t>
            </a:r>
          </a:p>
        </p:txBody>
      </p:sp>
      <p:sp>
        <p:nvSpPr>
          <p:cNvPr id="2" name="Text Placeholder 1">
            <a:extLst>
              <a:ext uri="{FF2B5EF4-FFF2-40B4-BE49-F238E27FC236}">
                <a16:creationId xmlns:a16="http://schemas.microsoft.com/office/drawing/2014/main" id="{A9876D45-43A7-1E7A-6A83-E9C7DAF2DA7E}"/>
              </a:ext>
            </a:extLst>
          </p:cNvPr>
          <p:cNvSpPr>
            <a:spLocks noGrp="1"/>
          </p:cNvSpPr>
          <p:nvPr>
            <p:ph type="body" sz="quarter" idx="13"/>
          </p:nvPr>
        </p:nvSpPr>
        <p:spPr>
          <a:ln>
            <a:noFill/>
          </a:ln>
        </p:spPr>
        <p:txBody>
          <a:bodyPr/>
          <a:lstStyle/>
          <a:p>
            <a:endParaRPr lang="en-US" dirty="0"/>
          </a:p>
        </p:txBody>
      </p:sp>
    </p:spTree>
    <p:extLst>
      <p:ext uri="{BB962C8B-B14F-4D97-AF65-F5344CB8AC3E}">
        <p14:creationId xmlns:p14="http://schemas.microsoft.com/office/powerpoint/2010/main" val="2879268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4FD1EF06-C547-00F2-9474-F6850C8BA2DB}"/>
              </a:ext>
            </a:extLst>
          </p:cNvPr>
          <p:cNvSpPr>
            <a:spLocks noGrp="1"/>
          </p:cNvSpPr>
          <p:nvPr>
            <p:ph type="ctrTitle"/>
          </p:nvPr>
        </p:nvSpPr>
        <p:spPr>
          <a:xfrm>
            <a:off x="546100" y="2159001"/>
            <a:ext cx="10983913" cy="1200988"/>
          </a:xfrm>
        </p:spPr>
        <p:txBody>
          <a:bodyPr/>
          <a:lstStyle/>
          <a:p>
            <a:r>
              <a:rPr lang="en-US" sz="4200" dirty="0">
                <a:solidFill>
                  <a:schemeClr val="bg2"/>
                </a:solidFill>
              </a:rPr>
              <a:t>Steel Price Adjustment</a:t>
            </a:r>
          </a:p>
        </p:txBody>
      </p:sp>
      <p:sp>
        <p:nvSpPr>
          <p:cNvPr id="3" name="Subtitle 2">
            <a:extLst>
              <a:ext uri="{FF2B5EF4-FFF2-40B4-BE49-F238E27FC236}">
                <a16:creationId xmlns:a16="http://schemas.microsoft.com/office/drawing/2014/main" id="{2E8C6993-1CB7-8C67-1375-9CE4F86329C5}"/>
              </a:ext>
              <a:ext uri="{C183D7F6-B498-43B3-948B-1728B52AA6E4}">
                <adec:decorative xmlns:adec="http://schemas.microsoft.com/office/drawing/2017/decorative" val="0"/>
              </a:ext>
            </a:extLst>
          </p:cNvPr>
          <p:cNvSpPr>
            <a:spLocks noGrp="1"/>
          </p:cNvSpPr>
          <p:nvPr>
            <p:ph type="subTitle" idx="1"/>
          </p:nvPr>
        </p:nvSpPr>
        <p:spPr/>
        <p:txBody>
          <a:bodyPr/>
          <a:lstStyle/>
          <a:p>
            <a:endParaRPr lang="en-US" sz="2800" dirty="0">
              <a:solidFill>
                <a:schemeClr val="bg2"/>
              </a:solidFill>
            </a:endParaRPr>
          </a:p>
          <a:p>
            <a:r>
              <a:rPr lang="en-US" sz="2000" dirty="0">
                <a:solidFill>
                  <a:schemeClr val="bg2"/>
                </a:solidFill>
              </a:rPr>
              <a:t>Allen Fowler</a:t>
            </a:r>
            <a:endParaRPr lang="en-US" dirty="0"/>
          </a:p>
        </p:txBody>
      </p:sp>
      <p:sp>
        <p:nvSpPr>
          <p:cNvPr id="4" name="Text Placeholder 3">
            <a:extLst>
              <a:ext uri="{FF2B5EF4-FFF2-40B4-BE49-F238E27FC236}">
                <a16:creationId xmlns:a16="http://schemas.microsoft.com/office/drawing/2014/main" id="{6AD7ADF5-62F5-2E4F-0AD8-7C588146AD26}"/>
              </a:ext>
            </a:extLst>
          </p:cNvPr>
          <p:cNvSpPr>
            <a:spLocks noGrp="1"/>
          </p:cNvSpPr>
          <p:nvPr>
            <p:ph type="body" sz="quarter" idx="10"/>
          </p:nvPr>
        </p:nvSpPr>
        <p:spPr>
          <a:xfrm>
            <a:off x="547335" y="5075966"/>
            <a:ext cx="10982678" cy="345553"/>
          </a:xfrm>
        </p:spPr>
        <p:txBody>
          <a:bodyPr/>
          <a:lstStyle/>
          <a:p>
            <a:r>
              <a:rPr lang="en-US" sz="1800" dirty="0">
                <a:solidFill>
                  <a:schemeClr val="bg2"/>
                </a:solidFill>
              </a:rPr>
              <a:t>October 6, 2026</a:t>
            </a:r>
          </a:p>
          <a:p>
            <a:endParaRPr lang="en-US" dirty="0"/>
          </a:p>
        </p:txBody>
      </p:sp>
    </p:spTree>
    <p:extLst>
      <p:ext uri="{BB962C8B-B14F-4D97-AF65-F5344CB8AC3E}">
        <p14:creationId xmlns:p14="http://schemas.microsoft.com/office/powerpoint/2010/main" val="883493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9596-DCA5-915A-EC9F-F1E91D4C5915}"/>
              </a:ext>
            </a:extLst>
          </p:cNvPr>
          <p:cNvSpPr>
            <a:spLocks noGrp="1"/>
          </p:cNvSpPr>
          <p:nvPr>
            <p:ph type="ctrTitle"/>
          </p:nvPr>
        </p:nvSpPr>
        <p:spPr/>
        <p:txBody>
          <a:bodyPr/>
          <a:lstStyle/>
          <a:p>
            <a:r>
              <a:rPr lang="en-US" dirty="0"/>
              <a:t>Steel Price Adjustment</a:t>
            </a:r>
            <a:br>
              <a:rPr lang="en-US" dirty="0"/>
            </a:br>
            <a:r>
              <a:rPr lang="en-US" dirty="0"/>
              <a:t>SP01 G047</a:t>
            </a:r>
          </a:p>
        </p:txBody>
      </p:sp>
      <p:sp>
        <p:nvSpPr>
          <p:cNvPr id="3" name="Text Placeholder 2">
            <a:extLst>
              <a:ext uri="{FF2B5EF4-FFF2-40B4-BE49-F238E27FC236}">
                <a16:creationId xmlns:a16="http://schemas.microsoft.com/office/drawing/2014/main" id="{9C49ED79-4376-83D9-E485-A434687F8530}"/>
              </a:ext>
            </a:extLst>
          </p:cNvPr>
          <p:cNvSpPr>
            <a:spLocks noGrp="1"/>
          </p:cNvSpPr>
          <p:nvPr>
            <p:ph type="body" sz="quarter" idx="10"/>
          </p:nvPr>
        </p:nvSpPr>
        <p:spPr/>
        <p:txBody>
          <a:bodyPr/>
          <a:lstStyle/>
          <a:p>
            <a:r>
              <a:rPr lang="en-US" dirty="0"/>
              <a:t>Division &amp; Central Consistency</a:t>
            </a:r>
          </a:p>
        </p:txBody>
      </p:sp>
      <p:sp>
        <p:nvSpPr>
          <p:cNvPr id="4" name="Slide Number Placeholder 3">
            <a:extLst>
              <a:ext uri="{FF2B5EF4-FFF2-40B4-BE49-F238E27FC236}">
                <a16:creationId xmlns:a16="http://schemas.microsoft.com/office/drawing/2014/main" id="{7E102385-F52B-6673-5369-F39B109418AF}"/>
              </a:ext>
            </a:extLst>
          </p:cNvPr>
          <p:cNvSpPr>
            <a:spLocks noGrp="1"/>
          </p:cNvSpPr>
          <p:nvPr>
            <p:ph type="sldNum" sz="quarter" idx="4"/>
          </p:nvPr>
        </p:nvSpPr>
        <p:spPr/>
        <p:txBody>
          <a:bodyPr/>
          <a:lstStyle/>
          <a:p>
            <a:fld id="{71AF279C-F903-5C4F-9E12-139067057548}" type="slidenum">
              <a:rPr lang="en-US" smtClean="0"/>
              <a:pPr/>
              <a:t>41</a:t>
            </a:fld>
            <a:endParaRPr lang="en-US" dirty="0"/>
          </a:p>
        </p:txBody>
      </p:sp>
    </p:spTree>
    <p:extLst>
      <p:ext uri="{BB962C8B-B14F-4D97-AF65-F5344CB8AC3E}">
        <p14:creationId xmlns:p14="http://schemas.microsoft.com/office/powerpoint/2010/main" val="5625846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D8408-3755-11D0-CBA5-4A7D5258CECA}"/>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42C03205-4E94-3DEC-638D-133C557951AE}"/>
              </a:ext>
              <a:ext uri="{C183D7F6-B498-43B3-948B-1728B52AA6E4}">
                <adec:decorative xmlns:adec="http://schemas.microsoft.com/office/drawing/2017/decorative" val="0"/>
              </a:ext>
            </a:extLst>
          </p:cNvPr>
          <p:cNvSpPr txBox="1">
            <a:spLocks noGrp="1"/>
          </p:cNvSpPr>
          <p:nvPr>
            <p:ph type="title" idx="4294967295"/>
          </p:nvPr>
        </p:nvSpPr>
        <p:spPr>
          <a:xfrm>
            <a:off x="434566" y="1091891"/>
            <a:ext cx="11235351" cy="5001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Steel Price Adjustment SP01 G047</a:t>
            </a:r>
          </a:p>
        </p:txBody>
      </p:sp>
      <p:sp>
        <p:nvSpPr>
          <p:cNvPr id="13" name="Text Placeholder 2">
            <a:extLst>
              <a:ext uri="{FF2B5EF4-FFF2-40B4-BE49-F238E27FC236}">
                <a16:creationId xmlns:a16="http://schemas.microsoft.com/office/drawing/2014/main" id="{5CC0BDF3-F180-4B8D-4988-AA915E2459A6}"/>
              </a:ext>
              <a:ext uri="{C183D7F6-B498-43B3-948B-1728B52AA6E4}">
                <adec:decorative xmlns:adec="http://schemas.microsoft.com/office/drawing/2017/decorative" val="0"/>
              </a:ext>
            </a:extLst>
          </p:cNvPr>
          <p:cNvSpPr>
            <a:spLocks noGrp="1"/>
          </p:cNvSpPr>
          <p:nvPr>
            <p:ph type="body" sz="quarter" idx="11"/>
          </p:nvPr>
        </p:nvSpPr>
        <p:spPr>
          <a:xfrm>
            <a:off x="2883952" y="185194"/>
            <a:ext cx="8785728" cy="376699"/>
          </a:xfrm>
        </p:spPr>
        <p:txBody>
          <a:bodyPr/>
          <a:lstStyle/>
          <a:p>
            <a:r>
              <a:rPr lang="en-US" dirty="0"/>
              <a:t>Steel Price Adjustment</a:t>
            </a:r>
          </a:p>
        </p:txBody>
      </p:sp>
      <p:pic>
        <p:nvPicPr>
          <p:cNvPr id="14" name="Picture 13" descr="Substantial increase in price of steel products">
            <a:extLst>
              <a:ext uri="{FF2B5EF4-FFF2-40B4-BE49-F238E27FC236}">
                <a16:creationId xmlns:a16="http://schemas.microsoft.com/office/drawing/2014/main" id="{2D366A2A-D360-04F2-D3E0-D3CB0B29A9D2}"/>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342589" y="1805130"/>
            <a:ext cx="4636095" cy="2698290"/>
          </a:xfrm>
          <a:prstGeom prst="rect">
            <a:avLst/>
          </a:prstGeom>
        </p:spPr>
      </p:pic>
      <p:sp>
        <p:nvSpPr>
          <p:cNvPr id="21" name="TextBox 20">
            <a:extLst>
              <a:ext uri="{FF2B5EF4-FFF2-40B4-BE49-F238E27FC236}">
                <a16:creationId xmlns:a16="http://schemas.microsoft.com/office/drawing/2014/main" id="{78B81C5C-0659-3CBA-B24F-5873A31B9322}"/>
              </a:ext>
              <a:ext uri="{C183D7F6-B498-43B3-948B-1728B52AA6E4}">
                <adec:decorative xmlns:adec="http://schemas.microsoft.com/office/drawing/2017/decorative" val="0"/>
              </a:ext>
            </a:extLst>
          </p:cNvPr>
          <p:cNvSpPr txBox="1"/>
          <p:nvPr/>
        </p:nvSpPr>
        <p:spPr>
          <a:xfrm>
            <a:off x="342589" y="4707374"/>
            <a:ext cx="3390900" cy="369332"/>
          </a:xfrm>
          <a:prstGeom prst="rect">
            <a:avLst/>
          </a:prstGeom>
          <a:noFill/>
        </p:spPr>
        <p:txBody>
          <a:bodyPr wrap="square" rtlCol="0">
            <a:spAutoFit/>
          </a:bodyPr>
          <a:lstStyle/>
          <a:p>
            <a:r>
              <a:rPr lang="en-US" b="1" dirty="0"/>
              <a:t>Steel price increase in 2021</a:t>
            </a:r>
          </a:p>
        </p:txBody>
      </p:sp>
      <p:sp>
        <p:nvSpPr>
          <p:cNvPr id="23" name="TextBox 22">
            <a:extLst>
              <a:ext uri="{FF2B5EF4-FFF2-40B4-BE49-F238E27FC236}">
                <a16:creationId xmlns:a16="http://schemas.microsoft.com/office/drawing/2014/main" id="{05E25D87-5F54-CB19-D573-8096DC136618}"/>
              </a:ext>
              <a:ext uri="{C183D7F6-B498-43B3-948B-1728B52AA6E4}">
                <adec:decorative xmlns:adec="http://schemas.microsoft.com/office/drawing/2017/decorative" val="0"/>
              </a:ext>
            </a:extLst>
          </p:cNvPr>
          <p:cNvSpPr txBox="1"/>
          <p:nvPr/>
        </p:nvSpPr>
        <p:spPr>
          <a:xfrm>
            <a:off x="6457666" y="2031512"/>
            <a:ext cx="3390900" cy="369332"/>
          </a:xfrm>
          <a:prstGeom prst="rect">
            <a:avLst/>
          </a:prstGeom>
          <a:noFill/>
        </p:spPr>
        <p:txBody>
          <a:bodyPr wrap="square" rtlCol="0">
            <a:spAutoFit/>
          </a:bodyPr>
          <a:lstStyle/>
          <a:p>
            <a:r>
              <a:rPr lang="en-US" b="1" dirty="0"/>
              <a:t>Steel price fluctuations</a:t>
            </a:r>
          </a:p>
        </p:txBody>
      </p:sp>
      <p:pic>
        <p:nvPicPr>
          <p:cNvPr id="17" name="Picture 16" descr="Steel Price Fluctuations (Steel Rebar (CNY/T) graph)">
            <a:extLst>
              <a:ext uri="{FF2B5EF4-FFF2-40B4-BE49-F238E27FC236}">
                <a16:creationId xmlns:a16="http://schemas.microsoft.com/office/drawing/2014/main" id="{B9A82945-CBD5-D580-0B4B-F043A5C7D77B}"/>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4858063" y="2603837"/>
            <a:ext cx="7071671" cy="3436592"/>
          </a:xfrm>
          <a:prstGeom prst="rect">
            <a:avLst/>
          </a:prstGeom>
        </p:spPr>
      </p:pic>
      <p:sp>
        <p:nvSpPr>
          <p:cNvPr id="20" name="Rectangle 19" descr="Large fluctuations and increases in steel prices experienced during the years of 2021 through 2022">
            <a:extLst>
              <a:ext uri="{FF2B5EF4-FFF2-40B4-BE49-F238E27FC236}">
                <a16:creationId xmlns:a16="http://schemas.microsoft.com/office/drawing/2014/main" id="{D5499C6B-D2E1-F86C-F9E1-C25BA045F715}"/>
              </a:ext>
              <a:ext uri="{C183D7F6-B498-43B3-948B-1728B52AA6E4}">
                <adec:decorative xmlns:adec="http://schemas.microsoft.com/office/drawing/2017/decorative" val="0"/>
              </a:ext>
            </a:extLst>
          </p:cNvPr>
          <p:cNvSpPr/>
          <p:nvPr/>
        </p:nvSpPr>
        <p:spPr>
          <a:xfrm>
            <a:off x="8287063" y="5766109"/>
            <a:ext cx="342900" cy="182880"/>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1FEC3041-C990-BE41-AF33-FB551D510A85}"/>
              </a:ext>
              <a:ext uri="{C183D7F6-B498-43B3-948B-1728B52AA6E4}">
                <adec:decorative xmlns:adec="http://schemas.microsoft.com/office/drawing/2017/decorative" val="0"/>
              </a:ext>
            </a:extLst>
          </p:cNvPr>
          <p:cNvSpPr>
            <a:spLocks noGrp="1"/>
          </p:cNvSpPr>
          <p:nvPr>
            <p:ph type="sldNum" sz="quarter" idx="4"/>
          </p:nvPr>
        </p:nvSpPr>
        <p:spPr>
          <a:xfrm>
            <a:off x="11238712" y="5948989"/>
            <a:ext cx="528151" cy="365125"/>
          </a:xfrm>
        </p:spPr>
        <p:txBody>
          <a:bodyPr anchor="ctr">
            <a:normAutofit/>
          </a:bodyPr>
          <a:lstStyle/>
          <a:p>
            <a:pPr>
              <a:spcAft>
                <a:spcPts val="600"/>
              </a:spcAft>
            </a:pPr>
            <a:fld id="{71AF279C-F903-5C4F-9E12-139067057548}" type="slidenum">
              <a:rPr lang="en-US" smtClean="0"/>
              <a:pPr>
                <a:spcAft>
                  <a:spcPts val="600"/>
                </a:spcAft>
              </a:pPr>
              <a:t>42</a:t>
            </a:fld>
            <a:endParaRPr lang="en-US"/>
          </a:p>
        </p:txBody>
      </p:sp>
    </p:spTree>
    <p:extLst>
      <p:ext uri="{BB962C8B-B14F-4D97-AF65-F5344CB8AC3E}">
        <p14:creationId xmlns:p14="http://schemas.microsoft.com/office/powerpoint/2010/main" val="2978998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6AEE9-375A-C3BD-841A-9D16679AB1FE}"/>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666E604F-E783-3486-4721-EC9B3207F4A4}"/>
              </a:ext>
            </a:extLst>
          </p:cNvPr>
          <p:cNvSpPr txBox="1">
            <a:spLocks noGrp="1"/>
          </p:cNvSpPr>
          <p:nvPr>
            <p:ph type="title" idx="4294967295"/>
          </p:nvPr>
        </p:nvSpPr>
        <p:spPr>
          <a:xfrm>
            <a:off x="434566" y="1091891"/>
            <a:ext cx="11235351" cy="286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Steel Price Adjustment SP01 G047 </a:t>
            </a:r>
          </a:p>
        </p:txBody>
      </p:sp>
      <p:sp>
        <p:nvSpPr>
          <p:cNvPr id="13" name="Text Placeholder 2">
            <a:extLst>
              <a:ext uri="{FF2B5EF4-FFF2-40B4-BE49-F238E27FC236}">
                <a16:creationId xmlns:a16="http://schemas.microsoft.com/office/drawing/2014/main" id="{BE64419D-24FD-E218-5156-8936F0D9FDDC}"/>
              </a:ext>
            </a:extLst>
          </p:cNvPr>
          <p:cNvSpPr>
            <a:spLocks noGrp="1"/>
          </p:cNvSpPr>
          <p:nvPr>
            <p:ph type="body" sz="quarter" idx="11"/>
          </p:nvPr>
        </p:nvSpPr>
        <p:spPr>
          <a:xfrm>
            <a:off x="2902689" y="216782"/>
            <a:ext cx="8785728" cy="661988"/>
          </a:xfrm>
        </p:spPr>
        <p:txBody>
          <a:bodyPr/>
          <a:lstStyle/>
          <a:p>
            <a:r>
              <a:rPr lang="en-US" dirty="0"/>
              <a:t>Steel Price Adjustment</a:t>
            </a:r>
          </a:p>
          <a:p>
            <a:endParaRPr lang="en-US" dirty="0"/>
          </a:p>
        </p:txBody>
      </p:sp>
      <p:pic>
        <p:nvPicPr>
          <p:cNvPr id="7" name="Picture 6" descr="This image depicts the Contract Standards web page and the resource link for the provisions. ">
            <a:extLst>
              <a:ext uri="{FF2B5EF4-FFF2-40B4-BE49-F238E27FC236}">
                <a16:creationId xmlns:a16="http://schemas.microsoft.com/office/drawing/2014/main" id="{6E4B1C59-7B66-7F9E-ECE2-CA20001E2552}"/>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234440" y="1572599"/>
            <a:ext cx="5172447" cy="5058391"/>
          </a:xfrm>
          <a:prstGeom prst="rect">
            <a:avLst/>
          </a:prstGeom>
        </p:spPr>
      </p:pic>
      <p:sp>
        <p:nvSpPr>
          <p:cNvPr id="8" name="Rectangle 7" descr="Call out for Resources and Contract Standards site">
            <a:extLst>
              <a:ext uri="{FF2B5EF4-FFF2-40B4-BE49-F238E27FC236}">
                <a16:creationId xmlns:a16="http://schemas.microsoft.com/office/drawing/2014/main" id="{F896646C-E3B2-007C-B1BA-9C412F04D1DD}"/>
              </a:ext>
              <a:ext uri="{C183D7F6-B498-43B3-948B-1728B52AA6E4}">
                <adec:decorative xmlns:adec="http://schemas.microsoft.com/office/drawing/2017/decorative" val="0"/>
              </a:ext>
            </a:extLst>
          </p:cNvPr>
          <p:cNvSpPr/>
          <p:nvPr/>
        </p:nvSpPr>
        <p:spPr>
          <a:xfrm>
            <a:off x="1718805" y="1831851"/>
            <a:ext cx="2453640" cy="612648"/>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List of Provisions">
            <a:extLst>
              <a:ext uri="{FF2B5EF4-FFF2-40B4-BE49-F238E27FC236}">
                <a16:creationId xmlns:a16="http://schemas.microsoft.com/office/drawing/2014/main" id="{EEDD90F1-E918-0027-F557-F675B349E6EB}"/>
              </a:ext>
              <a:ext uri="{C183D7F6-B498-43B3-948B-1728B52AA6E4}">
                <adec:decorative xmlns:adec="http://schemas.microsoft.com/office/drawing/2017/decorative" val="0"/>
              </a:ext>
            </a:extLst>
          </p:cNvPr>
          <p:cNvSpPr/>
          <p:nvPr/>
        </p:nvSpPr>
        <p:spPr>
          <a:xfrm>
            <a:off x="1364972" y="3887118"/>
            <a:ext cx="3161307" cy="612649"/>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This image shows the link for the provision to be accessed.">
            <a:extLst>
              <a:ext uri="{FF2B5EF4-FFF2-40B4-BE49-F238E27FC236}">
                <a16:creationId xmlns:a16="http://schemas.microsoft.com/office/drawing/2014/main" id="{0A73C82E-E067-7317-0E95-F5606676E6B6}"/>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726927" y="1951738"/>
            <a:ext cx="5058671" cy="2421321"/>
          </a:xfrm>
          <a:prstGeom prst="rect">
            <a:avLst/>
          </a:prstGeom>
        </p:spPr>
      </p:pic>
      <p:sp>
        <p:nvSpPr>
          <p:cNvPr id="12" name="Rectangle 11" descr="2024 Standard Provisions">
            <a:extLst>
              <a:ext uri="{FF2B5EF4-FFF2-40B4-BE49-F238E27FC236}">
                <a16:creationId xmlns:a16="http://schemas.microsoft.com/office/drawing/2014/main" id="{BF2EA2F2-9D10-0609-773A-D0F5701CC90F}"/>
              </a:ext>
              <a:ext uri="{C183D7F6-B498-43B3-948B-1728B52AA6E4}">
                <adec:decorative xmlns:adec="http://schemas.microsoft.com/office/drawing/2017/decorative" val="0"/>
              </a:ext>
            </a:extLst>
          </p:cNvPr>
          <p:cNvSpPr/>
          <p:nvPr/>
        </p:nvSpPr>
        <p:spPr>
          <a:xfrm>
            <a:off x="6827015" y="1951739"/>
            <a:ext cx="4958583" cy="2421320"/>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396D0FE-716A-C322-79A5-0F9306FCB3A9}"/>
              </a:ext>
              <a:ext uri="{C183D7F6-B498-43B3-948B-1728B52AA6E4}">
                <adec:decorative xmlns:adec="http://schemas.microsoft.com/office/drawing/2017/decorative" val="0"/>
              </a:ext>
            </a:extLst>
          </p:cNvPr>
          <p:cNvSpPr txBox="1"/>
          <p:nvPr/>
        </p:nvSpPr>
        <p:spPr>
          <a:xfrm>
            <a:off x="6865891" y="4736165"/>
            <a:ext cx="3932554" cy="1200329"/>
          </a:xfrm>
          <a:prstGeom prst="rect">
            <a:avLst/>
          </a:prstGeom>
          <a:noFill/>
        </p:spPr>
        <p:txBody>
          <a:bodyPr wrap="square" rtlCol="0">
            <a:spAutoFit/>
          </a:bodyPr>
          <a:lstStyle/>
          <a:p>
            <a:r>
              <a:rPr lang="en-US" b="1" dirty="0">
                <a:hlinkClick r:id="rId5"/>
              </a:rPr>
              <a:t>Special provisions website</a:t>
            </a:r>
            <a:endParaRPr lang="en-US" b="1" dirty="0"/>
          </a:p>
          <a:p>
            <a:endParaRPr lang="en-US" b="1" dirty="0"/>
          </a:p>
          <a:p>
            <a:r>
              <a:rPr lang="en-US" b="1" dirty="0">
                <a:hlinkClick r:id="rId6"/>
              </a:rPr>
              <a:t>Special Provision SP01 G047</a:t>
            </a:r>
            <a:endParaRPr lang="en-US" b="1" dirty="0"/>
          </a:p>
          <a:p>
            <a:endParaRPr lang="en-US" dirty="0"/>
          </a:p>
        </p:txBody>
      </p:sp>
      <p:sp>
        <p:nvSpPr>
          <p:cNvPr id="5" name="Slide Number Placeholder 4">
            <a:extLst>
              <a:ext uri="{FF2B5EF4-FFF2-40B4-BE49-F238E27FC236}">
                <a16:creationId xmlns:a16="http://schemas.microsoft.com/office/drawing/2014/main" id="{F85EF4EC-5764-58B3-FD31-3768A8F5D920}"/>
              </a:ext>
            </a:extLst>
          </p:cNvPr>
          <p:cNvSpPr>
            <a:spLocks noGrp="1"/>
          </p:cNvSpPr>
          <p:nvPr>
            <p:ph type="sldNum" sz="quarter" idx="4"/>
          </p:nvPr>
        </p:nvSpPr>
        <p:spPr>
          <a:xfrm>
            <a:off x="11257449" y="6265865"/>
            <a:ext cx="528151" cy="365125"/>
          </a:xfrm>
        </p:spPr>
        <p:txBody>
          <a:bodyPr anchor="ctr">
            <a:normAutofit/>
          </a:bodyPr>
          <a:lstStyle/>
          <a:p>
            <a:pPr>
              <a:spcAft>
                <a:spcPts val="600"/>
              </a:spcAft>
            </a:pPr>
            <a:fld id="{71AF279C-F903-5C4F-9E12-139067057548}" type="slidenum">
              <a:rPr lang="en-US" smtClean="0"/>
              <a:pPr>
                <a:spcAft>
                  <a:spcPts val="600"/>
                </a:spcAft>
              </a:pPr>
              <a:t>43</a:t>
            </a:fld>
            <a:endParaRPr lang="en-US"/>
          </a:p>
        </p:txBody>
      </p:sp>
    </p:spTree>
    <p:extLst>
      <p:ext uri="{BB962C8B-B14F-4D97-AF65-F5344CB8AC3E}">
        <p14:creationId xmlns:p14="http://schemas.microsoft.com/office/powerpoint/2010/main" val="7095317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4FD88-2862-ABD3-D95C-A6A26A4F89AB}"/>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2B0C32D4-3BA2-BA33-AC2C-8A01050A42A6}"/>
              </a:ext>
            </a:extLst>
          </p:cNvPr>
          <p:cNvSpPr txBox="1">
            <a:spLocks noGrp="1"/>
          </p:cNvSpPr>
          <p:nvPr>
            <p:ph type="title" idx="4294967295"/>
          </p:nvPr>
        </p:nvSpPr>
        <p:spPr>
          <a:xfrm>
            <a:off x="434566" y="1091891"/>
            <a:ext cx="11235351" cy="286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Steel Price Adjustment SP01 G047 Provision</a:t>
            </a:r>
          </a:p>
        </p:txBody>
      </p:sp>
      <p:sp>
        <p:nvSpPr>
          <p:cNvPr id="13" name="Text Placeholder 2">
            <a:extLst>
              <a:ext uri="{FF2B5EF4-FFF2-40B4-BE49-F238E27FC236}">
                <a16:creationId xmlns:a16="http://schemas.microsoft.com/office/drawing/2014/main" id="{B07452E1-32AC-4FA2-5BC8-2CB6F704C83F}"/>
              </a:ext>
            </a:extLst>
          </p:cNvPr>
          <p:cNvSpPr>
            <a:spLocks noGrp="1"/>
          </p:cNvSpPr>
          <p:nvPr>
            <p:ph type="body" sz="quarter" idx="11"/>
          </p:nvPr>
        </p:nvSpPr>
        <p:spPr>
          <a:xfrm>
            <a:off x="2902689" y="216782"/>
            <a:ext cx="8785728" cy="661988"/>
          </a:xfrm>
        </p:spPr>
        <p:txBody>
          <a:bodyPr/>
          <a:lstStyle/>
          <a:p>
            <a:r>
              <a:rPr lang="en-US" dirty="0"/>
              <a:t>Steel Price Adjustment</a:t>
            </a:r>
          </a:p>
          <a:p>
            <a:endParaRPr lang="en-US" dirty="0"/>
          </a:p>
        </p:txBody>
      </p:sp>
      <p:pic>
        <p:nvPicPr>
          <p:cNvPr id="3" name="Picture 2" descr="Steel Price Adjustment Provision">
            <a:extLst>
              <a:ext uri="{FF2B5EF4-FFF2-40B4-BE49-F238E27FC236}">
                <a16:creationId xmlns:a16="http://schemas.microsoft.com/office/drawing/2014/main" id="{F40EB42E-0F90-D360-DF47-BF9E805755E6}"/>
              </a:ext>
            </a:extLst>
          </p:cNvPr>
          <p:cNvPicPr>
            <a:picLocks noChangeAspect="1"/>
          </p:cNvPicPr>
          <p:nvPr/>
        </p:nvPicPr>
        <p:blipFill>
          <a:blip r:embed="rId3"/>
          <a:stretch>
            <a:fillRect/>
          </a:stretch>
        </p:blipFill>
        <p:spPr>
          <a:xfrm>
            <a:off x="434565" y="1815438"/>
            <a:ext cx="10393455" cy="4726745"/>
          </a:xfrm>
          <a:prstGeom prst="rect">
            <a:avLst/>
          </a:prstGeom>
        </p:spPr>
      </p:pic>
      <p:sp>
        <p:nvSpPr>
          <p:cNvPr id="4" name="Rectangle 3">
            <a:extLst>
              <a:ext uri="{FF2B5EF4-FFF2-40B4-BE49-F238E27FC236}">
                <a16:creationId xmlns:a16="http://schemas.microsoft.com/office/drawing/2014/main" id="{FA85E9D5-2F9B-1142-293B-B53D3D528A9E}"/>
              </a:ext>
              <a:ext uri="{C183D7F6-B498-43B3-948B-1728B52AA6E4}">
                <adec:decorative xmlns:adec="http://schemas.microsoft.com/office/drawing/2017/decorative" val="1"/>
              </a:ext>
            </a:extLst>
          </p:cNvPr>
          <p:cNvSpPr/>
          <p:nvPr/>
        </p:nvSpPr>
        <p:spPr>
          <a:xfrm>
            <a:off x="495300" y="1988820"/>
            <a:ext cx="1638300" cy="929640"/>
          </a:xfrm>
          <a:prstGeom prst="rect">
            <a:avLst/>
          </a:prstGeom>
          <a:solidFill>
            <a:srgbClr val="00B050">
              <a:alpha val="14902"/>
            </a:srgbClr>
          </a:solid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A167EF3-1A5B-A52C-D692-0600260B0F78}"/>
              </a:ext>
            </a:extLst>
          </p:cNvPr>
          <p:cNvSpPr>
            <a:spLocks noGrp="1"/>
          </p:cNvSpPr>
          <p:nvPr>
            <p:ph type="sldNum" sz="quarter" idx="4"/>
          </p:nvPr>
        </p:nvSpPr>
        <p:spPr>
          <a:xfrm>
            <a:off x="11257449" y="6265865"/>
            <a:ext cx="528151" cy="365125"/>
          </a:xfrm>
        </p:spPr>
        <p:txBody>
          <a:bodyPr anchor="ctr">
            <a:normAutofit/>
          </a:bodyPr>
          <a:lstStyle/>
          <a:p>
            <a:pPr>
              <a:spcAft>
                <a:spcPts val="600"/>
              </a:spcAft>
            </a:pPr>
            <a:fld id="{71AF279C-F903-5C4F-9E12-139067057548}" type="slidenum">
              <a:rPr lang="en-US" smtClean="0"/>
              <a:pPr>
                <a:spcAft>
                  <a:spcPts val="600"/>
                </a:spcAft>
              </a:pPr>
              <a:t>44</a:t>
            </a:fld>
            <a:endParaRPr lang="en-US"/>
          </a:p>
        </p:txBody>
      </p:sp>
    </p:spTree>
    <p:extLst>
      <p:ext uri="{BB962C8B-B14F-4D97-AF65-F5344CB8AC3E}">
        <p14:creationId xmlns:p14="http://schemas.microsoft.com/office/powerpoint/2010/main" val="96314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38BDE-2498-C522-7CF1-A79831ECEE07}"/>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FC8A4325-B45F-F82F-46B5-619A00432C3F}"/>
              </a:ext>
            </a:extLst>
          </p:cNvPr>
          <p:cNvSpPr txBox="1">
            <a:spLocks noGrp="1"/>
          </p:cNvSpPr>
          <p:nvPr>
            <p:ph type="title" idx="4294967295"/>
          </p:nvPr>
        </p:nvSpPr>
        <p:spPr>
          <a:xfrm>
            <a:off x="434566" y="1091891"/>
            <a:ext cx="11235351" cy="286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Steel Price Adjustment Provision</a:t>
            </a:r>
            <a:r>
              <a:rPr kumimoji="0" lang="en-US" sz="2400" b="1" i="0" u="none" strike="noStrike" kern="1200" cap="none" spc="0" normalizeH="0" noProof="0" dirty="0">
                <a:ln>
                  <a:noFill/>
                </a:ln>
                <a:solidFill>
                  <a:schemeClr val="tx1"/>
                </a:solidFill>
                <a:effectLst/>
                <a:uLnTx/>
                <a:uFillTx/>
                <a:latin typeface="Montserrat" pitchFamily="2" charset="77"/>
                <a:ea typeface="+mj-ea"/>
                <a:cs typeface="+mj-cs"/>
              </a:rPr>
              <a:t> Overview</a:t>
            </a:r>
            <a:endPar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endParaRPr>
          </a:p>
        </p:txBody>
      </p:sp>
      <p:sp>
        <p:nvSpPr>
          <p:cNvPr id="13" name="Text Placeholder 2">
            <a:extLst>
              <a:ext uri="{FF2B5EF4-FFF2-40B4-BE49-F238E27FC236}">
                <a16:creationId xmlns:a16="http://schemas.microsoft.com/office/drawing/2014/main" id="{862F9CE1-C76B-7F82-A6F4-B7CC7DFB8C83}"/>
              </a:ext>
            </a:extLst>
          </p:cNvPr>
          <p:cNvSpPr>
            <a:spLocks noGrp="1"/>
          </p:cNvSpPr>
          <p:nvPr>
            <p:ph type="body" sz="quarter" idx="11"/>
          </p:nvPr>
        </p:nvSpPr>
        <p:spPr>
          <a:xfrm>
            <a:off x="2902689" y="216782"/>
            <a:ext cx="8785728" cy="661988"/>
          </a:xfrm>
        </p:spPr>
        <p:txBody>
          <a:bodyPr/>
          <a:lstStyle/>
          <a:p>
            <a:r>
              <a:rPr lang="en-US" dirty="0"/>
              <a:t>Steel Price Adjustment</a:t>
            </a:r>
          </a:p>
          <a:p>
            <a:endParaRPr lang="en-US" dirty="0"/>
          </a:p>
        </p:txBody>
      </p:sp>
      <p:pic>
        <p:nvPicPr>
          <p:cNvPr id="4" name="Picture 3" descr="Description and purpose of steel price adjustment provision and eligible items list.">
            <a:extLst>
              <a:ext uri="{FF2B5EF4-FFF2-40B4-BE49-F238E27FC236}">
                <a16:creationId xmlns:a16="http://schemas.microsoft.com/office/drawing/2014/main" id="{8FBDA823-9CBA-08A2-7500-73EE4F8FC7E3}"/>
              </a:ext>
            </a:extLst>
          </p:cNvPr>
          <p:cNvPicPr>
            <a:picLocks noChangeAspect="1"/>
          </p:cNvPicPr>
          <p:nvPr/>
        </p:nvPicPr>
        <p:blipFill>
          <a:blip r:embed="rId3"/>
          <a:stretch>
            <a:fillRect/>
          </a:stretch>
        </p:blipFill>
        <p:spPr>
          <a:xfrm>
            <a:off x="2153150" y="1592009"/>
            <a:ext cx="6137796" cy="4838721"/>
          </a:xfrm>
          <a:prstGeom prst="rect">
            <a:avLst/>
          </a:prstGeom>
        </p:spPr>
      </p:pic>
      <p:sp>
        <p:nvSpPr>
          <p:cNvPr id="5" name="Slide Number Placeholder 4">
            <a:extLst>
              <a:ext uri="{FF2B5EF4-FFF2-40B4-BE49-F238E27FC236}">
                <a16:creationId xmlns:a16="http://schemas.microsoft.com/office/drawing/2014/main" id="{369922D4-BB96-6A17-D632-499944609F4A}"/>
              </a:ext>
            </a:extLst>
          </p:cNvPr>
          <p:cNvSpPr>
            <a:spLocks noGrp="1"/>
          </p:cNvSpPr>
          <p:nvPr>
            <p:ph type="sldNum" sz="quarter" idx="4"/>
          </p:nvPr>
        </p:nvSpPr>
        <p:spPr>
          <a:xfrm>
            <a:off x="11257449" y="6265865"/>
            <a:ext cx="528151" cy="365125"/>
          </a:xfrm>
        </p:spPr>
        <p:txBody>
          <a:bodyPr anchor="ctr">
            <a:normAutofit/>
          </a:bodyPr>
          <a:lstStyle/>
          <a:p>
            <a:pPr>
              <a:spcAft>
                <a:spcPts val="600"/>
              </a:spcAft>
            </a:pPr>
            <a:fld id="{71AF279C-F903-5C4F-9E12-139067057548}" type="slidenum">
              <a:rPr lang="en-US" smtClean="0"/>
              <a:pPr>
                <a:spcAft>
                  <a:spcPts val="600"/>
                </a:spcAft>
              </a:pPr>
              <a:t>45</a:t>
            </a:fld>
            <a:endParaRPr lang="en-US"/>
          </a:p>
        </p:txBody>
      </p:sp>
    </p:spTree>
    <p:extLst>
      <p:ext uri="{BB962C8B-B14F-4D97-AF65-F5344CB8AC3E}">
        <p14:creationId xmlns:p14="http://schemas.microsoft.com/office/powerpoint/2010/main" val="882665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1E9A2-AC4B-9AE4-1F1E-F6FAB629242A}"/>
            </a:ext>
          </a:extLst>
        </p:cNvPr>
        <p:cNvGrpSpPr/>
        <p:nvPr/>
      </p:nvGrpSpPr>
      <p:grpSpPr>
        <a:xfrm>
          <a:off x="0" y="0"/>
          <a:ext cx="0" cy="0"/>
          <a:chOff x="0" y="0"/>
          <a:chExt cx="0" cy="0"/>
        </a:xfrm>
      </p:grpSpPr>
      <p:sp>
        <p:nvSpPr>
          <p:cNvPr id="13" name="Text Placeholder 2">
            <a:extLst>
              <a:ext uri="{FF2B5EF4-FFF2-40B4-BE49-F238E27FC236}">
                <a16:creationId xmlns:a16="http://schemas.microsoft.com/office/drawing/2014/main" id="{669EB0A9-D4FA-52CC-FD67-BE31D32BD5EC}"/>
              </a:ext>
              <a:ext uri="{C183D7F6-B498-43B3-948B-1728B52AA6E4}">
                <adec:decorative xmlns:adec="http://schemas.microsoft.com/office/drawing/2017/decorative" val="1"/>
              </a:ext>
            </a:extLst>
          </p:cNvPr>
          <p:cNvSpPr>
            <a:spLocks noGrp="1"/>
          </p:cNvSpPr>
          <p:nvPr>
            <p:ph type="body" sz="quarter" idx="11"/>
          </p:nvPr>
        </p:nvSpPr>
        <p:spPr>
          <a:xfrm>
            <a:off x="2902689" y="216782"/>
            <a:ext cx="8785728" cy="661988"/>
          </a:xfrm>
        </p:spPr>
        <p:txBody>
          <a:bodyPr/>
          <a:lstStyle/>
          <a:p>
            <a:r>
              <a:rPr lang="en-US" dirty="0"/>
              <a:t>Steel Price Adjustment</a:t>
            </a:r>
          </a:p>
          <a:p>
            <a:endParaRPr lang="en-US" dirty="0"/>
          </a:p>
        </p:txBody>
      </p:sp>
      <p:sp>
        <p:nvSpPr>
          <p:cNvPr id="9" name="Title 2">
            <a:extLst>
              <a:ext uri="{FF2B5EF4-FFF2-40B4-BE49-F238E27FC236}">
                <a16:creationId xmlns:a16="http://schemas.microsoft.com/office/drawing/2014/main" id="{7D4E2D87-54FE-BEE6-2F07-A7EA4D8F2A07}"/>
              </a:ext>
            </a:extLst>
          </p:cNvPr>
          <p:cNvSpPr txBox="1">
            <a:spLocks noGrp="1"/>
          </p:cNvSpPr>
          <p:nvPr>
            <p:ph type="title" idx="4294967295"/>
          </p:nvPr>
        </p:nvSpPr>
        <p:spPr>
          <a:xfrm>
            <a:off x="434566" y="1091891"/>
            <a:ext cx="11235351" cy="286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Steel Price Adjustment</a:t>
            </a:r>
            <a:r>
              <a:rPr kumimoji="0" lang="en-US" sz="2400" b="1" i="0" u="none" strike="noStrike" kern="1200" cap="none" spc="0" normalizeH="0" noProof="0" dirty="0">
                <a:ln>
                  <a:noFill/>
                </a:ln>
                <a:solidFill>
                  <a:schemeClr val="tx1"/>
                </a:solidFill>
                <a:effectLst/>
                <a:uLnTx/>
                <a:uFillTx/>
                <a:latin typeface="Montserrat" pitchFamily="2" charset="77"/>
                <a:ea typeface="+mj-ea"/>
                <a:cs typeface="+mj-cs"/>
              </a:rPr>
              <a:t> Details</a:t>
            </a:r>
            <a:endPar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endParaRPr>
          </a:p>
        </p:txBody>
      </p:sp>
      <p:sp>
        <p:nvSpPr>
          <p:cNvPr id="7" name="TextBox 6">
            <a:extLst>
              <a:ext uri="{FF2B5EF4-FFF2-40B4-BE49-F238E27FC236}">
                <a16:creationId xmlns:a16="http://schemas.microsoft.com/office/drawing/2014/main" id="{AB36A992-89DD-6457-0A42-67C38B355BC6}"/>
              </a:ext>
            </a:extLst>
          </p:cNvPr>
          <p:cNvSpPr txBox="1"/>
          <p:nvPr/>
        </p:nvSpPr>
        <p:spPr>
          <a:xfrm>
            <a:off x="845820" y="2316480"/>
            <a:ext cx="8450580" cy="1569660"/>
          </a:xfrm>
          <a:prstGeom prst="rect">
            <a:avLst/>
          </a:prstGeom>
          <a:noFill/>
        </p:spPr>
        <p:txBody>
          <a:bodyPr wrap="square">
            <a:spAutoFit/>
          </a:bodyPr>
          <a:lstStyle/>
          <a:p>
            <a:pPr marL="0" marR="0">
              <a:buNone/>
            </a:pPr>
            <a:r>
              <a:rPr lang="en-US" sz="1600" b="1" dirty="0">
                <a:solidFill>
                  <a:srgbClr val="000000"/>
                </a:solidFill>
                <a:effectLst/>
                <a:latin typeface="Times New Roman" panose="02020603050405020304" pitchFamily="18" charset="0"/>
                <a:ea typeface="Times New Roman" panose="02020603050405020304" pitchFamily="18" charset="0"/>
              </a:rPr>
              <a:t>Description and Purpose</a:t>
            </a:r>
            <a:endParaRPr lang="en-US" sz="1600" dirty="0">
              <a:solidFill>
                <a:srgbClr val="000000"/>
              </a:solidFill>
              <a:effectLst/>
              <a:latin typeface="Times New Roman" panose="02020603050405020304" pitchFamily="18" charset="0"/>
              <a:ea typeface="Times New Roman" panose="02020603050405020304" pitchFamily="18" charset="0"/>
            </a:endParaRPr>
          </a:p>
          <a:p>
            <a:pPr marL="0" marR="0">
              <a:buNone/>
            </a:pPr>
            <a:r>
              <a:rPr lang="en-US" sz="1600" b="1" dirty="0">
                <a:solidFill>
                  <a:srgbClr val="000000"/>
                </a:solidFill>
                <a:effectLst/>
                <a:latin typeface="Times New Roman" panose="02020603050405020304" pitchFamily="18" charset="0"/>
                <a:ea typeface="Times New Roman" panose="02020603050405020304" pitchFamily="18" charset="0"/>
              </a:rPr>
              <a:t> </a:t>
            </a:r>
            <a:endParaRPr lang="en-US" sz="1600" dirty="0">
              <a:solidFill>
                <a:srgbClr val="000000"/>
              </a:solidFill>
              <a:effectLst/>
              <a:latin typeface="Times New Roman" panose="02020603050405020304" pitchFamily="18" charset="0"/>
              <a:ea typeface="Times New Roman" panose="02020603050405020304" pitchFamily="18" charset="0"/>
            </a:endParaRPr>
          </a:p>
          <a:p>
            <a:pPr>
              <a:buNone/>
            </a:pPr>
            <a:r>
              <a:rPr lang="en-US" sz="1600" dirty="0">
                <a:solidFill>
                  <a:srgbClr val="000000"/>
                </a:solidFill>
                <a:effectLst/>
                <a:latin typeface="Times New Roman" panose="02020603050405020304" pitchFamily="18" charset="0"/>
                <a:ea typeface="Times New Roman" panose="02020603050405020304" pitchFamily="18" charset="0"/>
              </a:rPr>
              <a:t>Steel price adjustments will be made to the payments due the Contractor for items as defined herein that are permanently incorporated into the work, when the price of raw steel mill products utilized on the contract have fluctuated.  The Department will adjust monthly progress payments up or down as appropriate for cost changes in steel according to this provision.</a:t>
            </a:r>
            <a:endParaRPr lang="en-US" sz="1600" dirty="0"/>
          </a:p>
        </p:txBody>
      </p:sp>
      <p:sp>
        <p:nvSpPr>
          <p:cNvPr id="15" name="Text Placeholder 3">
            <a:extLst>
              <a:ext uri="{FF2B5EF4-FFF2-40B4-BE49-F238E27FC236}">
                <a16:creationId xmlns:a16="http://schemas.microsoft.com/office/drawing/2014/main" id="{4EA720D6-851C-83A7-F854-CC9F2776F5FC}"/>
              </a:ext>
            </a:extLst>
          </p:cNvPr>
          <p:cNvSpPr>
            <a:spLocks noGrp="1"/>
          </p:cNvSpPr>
          <p:nvPr>
            <p:ph type="body" sz="quarter" idx="10"/>
          </p:nvPr>
        </p:nvSpPr>
        <p:spPr>
          <a:xfrm>
            <a:off x="571726" y="5623210"/>
            <a:ext cx="7909334" cy="472792"/>
          </a:xfrm>
        </p:spPr>
        <p:txBody>
          <a:bodyPr/>
          <a:lstStyle/>
          <a:p>
            <a:r>
              <a:rPr lang="en-US" dirty="0"/>
              <a:t>Note the adjustment criteria defines products incorporated permanently into the project.</a:t>
            </a:r>
          </a:p>
        </p:txBody>
      </p:sp>
      <p:sp>
        <p:nvSpPr>
          <p:cNvPr id="5" name="Slide Number Placeholder 4">
            <a:extLst>
              <a:ext uri="{FF2B5EF4-FFF2-40B4-BE49-F238E27FC236}">
                <a16:creationId xmlns:a16="http://schemas.microsoft.com/office/drawing/2014/main" id="{6D8CAC7F-3273-B00C-C29B-4F790F63F45A}"/>
              </a:ext>
            </a:extLst>
          </p:cNvPr>
          <p:cNvSpPr>
            <a:spLocks noGrp="1"/>
          </p:cNvSpPr>
          <p:nvPr>
            <p:ph type="sldNum" sz="quarter" idx="4"/>
          </p:nvPr>
        </p:nvSpPr>
        <p:spPr>
          <a:xfrm>
            <a:off x="11257449" y="6265865"/>
            <a:ext cx="528151" cy="365125"/>
          </a:xfrm>
        </p:spPr>
        <p:txBody>
          <a:bodyPr anchor="ctr">
            <a:normAutofit/>
          </a:bodyPr>
          <a:lstStyle/>
          <a:p>
            <a:pPr>
              <a:spcAft>
                <a:spcPts val="600"/>
              </a:spcAft>
            </a:pPr>
            <a:fld id="{71AF279C-F903-5C4F-9E12-139067057548}" type="slidenum">
              <a:rPr lang="en-US" smtClean="0"/>
              <a:pPr>
                <a:spcAft>
                  <a:spcPts val="600"/>
                </a:spcAft>
              </a:pPr>
              <a:t>46</a:t>
            </a:fld>
            <a:endParaRPr lang="en-US"/>
          </a:p>
        </p:txBody>
      </p:sp>
    </p:spTree>
    <p:extLst>
      <p:ext uri="{BB962C8B-B14F-4D97-AF65-F5344CB8AC3E}">
        <p14:creationId xmlns:p14="http://schemas.microsoft.com/office/powerpoint/2010/main" val="6203583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63EB5-53BE-3C21-BD5F-D59C1FE86034}"/>
            </a:ext>
          </a:extLst>
        </p:cNvPr>
        <p:cNvGrpSpPr/>
        <p:nvPr/>
      </p:nvGrpSpPr>
      <p:grpSpPr>
        <a:xfrm>
          <a:off x="0" y="0"/>
          <a:ext cx="0" cy="0"/>
          <a:chOff x="0" y="0"/>
          <a:chExt cx="0" cy="0"/>
        </a:xfrm>
      </p:grpSpPr>
      <p:sp>
        <p:nvSpPr>
          <p:cNvPr id="13" name="Text Placeholder 2">
            <a:extLst>
              <a:ext uri="{FF2B5EF4-FFF2-40B4-BE49-F238E27FC236}">
                <a16:creationId xmlns:a16="http://schemas.microsoft.com/office/drawing/2014/main" id="{B19CB9AE-903E-C608-172B-DD5055136E9B}"/>
              </a:ext>
              <a:ext uri="{C183D7F6-B498-43B3-948B-1728B52AA6E4}">
                <adec:decorative xmlns:adec="http://schemas.microsoft.com/office/drawing/2017/decorative" val="1"/>
              </a:ext>
            </a:extLst>
          </p:cNvPr>
          <p:cNvSpPr>
            <a:spLocks noGrp="1"/>
          </p:cNvSpPr>
          <p:nvPr>
            <p:ph type="body" sz="quarter" idx="11"/>
          </p:nvPr>
        </p:nvSpPr>
        <p:spPr>
          <a:xfrm>
            <a:off x="2902689" y="216782"/>
            <a:ext cx="8785728" cy="661988"/>
          </a:xfrm>
        </p:spPr>
        <p:txBody>
          <a:bodyPr/>
          <a:lstStyle/>
          <a:p>
            <a:r>
              <a:rPr lang="en-US" dirty="0"/>
              <a:t>Steel Price Adjustment</a:t>
            </a:r>
          </a:p>
          <a:p>
            <a:endParaRPr lang="en-US" dirty="0"/>
          </a:p>
        </p:txBody>
      </p:sp>
      <p:sp>
        <p:nvSpPr>
          <p:cNvPr id="9" name="Title 2">
            <a:extLst>
              <a:ext uri="{FF2B5EF4-FFF2-40B4-BE49-F238E27FC236}">
                <a16:creationId xmlns:a16="http://schemas.microsoft.com/office/drawing/2014/main" id="{17F4EE97-F060-F8CF-0F76-53D9F8B4DC59}"/>
              </a:ext>
            </a:extLst>
          </p:cNvPr>
          <p:cNvSpPr txBox="1">
            <a:spLocks noGrp="1"/>
          </p:cNvSpPr>
          <p:nvPr>
            <p:ph type="title" idx="4294967295"/>
          </p:nvPr>
        </p:nvSpPr>
        <p:spPr>
          <a:xfrm>
            <a:off x="434566" y="1091891"/>
            <a:ext cx="11235351" cy="286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rPr>
              <a:t>Steel Price Adjustment Eligible</a:t>
            </a:r>
            <a:r>
              <a:rPr kumimoji="0" lang="en-US" sz="2400" b="1" i="0" u="none" strike="noStrike" kern="1200" cap="none" spc="0" normalizeH="0" noProof="0" dirty="0">
                <a:ln>
                  <a:noFill/>
                </a:ln>
                <a:solidFill>
                  <a:schemeClr val="tx1"/>
                </a:solidFill>
                <a:effectLst/>
                <a:uLnTx/>
                <a:uFillTx/>
                <a:latin typeface="Montserrat" pitchFamily="2" charset="77"/>
                <a:ea typeface="+mj-ea"/>
                <a:cs typeface="+mj-cs"/>
              </a:rPr>
              <a:t> Items</a:t>
            </a:r>
            <a:endParaRPr kumimoji="0" lang="en-US" sz="2400" b="1" i="0" u="none" strike="noStrike" kern="1200" cap="none" spc="0" normalizeH="0" baseline="0" noProof="0" dirty="0">
              <a:ln>
                <a:noFill/>
              </a:ln>
              <a:solidFill>
                <a:schemeClr val="tx1"/>
              </a:solidFill>
              <a:effectLst/>
              <a:uLnTx/>
              <a:uFillTx/>
              <a:latin typeface="Montserrat" pitchFamily="2" charset="77"/>
              <a:ea typeface="+mj-ea"/>
              <a:cs typeface="+mj-cs"/>
            </a:endParaRPr>
          </a:p>
        </p:txBody>
      </p:sp>
      <p:sp>
        <p:nvSpPr>
          <p:cNvPr id="11" name="TextBox 10">
            <a:extLst>
              <a:ext uri="{FF2B5EF4-FFF2-40B4-BE49-F238E27FC236}">
                <a16:creationId xmlns:a16="http://schemas.microsoft.com/office/drawing/2014/main" id="{9B9A4378-C5A0-57B8-43B8-41E7C909EED1}"/>
              </a:ext>
            </a:extLst>
          </p:cNvPr>
          <p:cNvSpPr txBox="1"/>
          <p:nvPr/>
        </p:nvSpPr>
        <p:spPr>
          <a:xfrm>
            <a:off x="891540" y="1690359"/>
            <a:ext cx="10096500" cy="4278094"/>
          </a:xfrm>
          <a:prstGeom prst="rect">
            <a:avLst/>
          </a:prstGeom>
          <a:noFill/>
        </p:spPr>
        <p:txBody>
          <a:bodyPr wrap="square">
            <a:spAutoFit/>
          </a:bodyPr>
          <a:lstStyle/>
          <a:p>
            <a:pPr marL="0" marR="0">
              <a:buNone/>
            </a:pPr>
            <a:r>
              <a:rPr lang="en-US" sz="1600" b="1" dirty="0">
                <a:solidFill>
                  <a:srgbClr val="000000"/>
                </a:solidFill>
                <a:effectLst/>
                <a:latin typeface="Times New Roman" panose="02020603050405020304" pitchFamily="18" charset="0"/>
                <a:ea typeface="Times New Roman" panose="02020603050405020304" pitchFamily="18" charset="0"/>
              </a:rPr>
              <a:t>Eligible Items</a:t>
            </a:r>
            <a:endParaRPr lang="en-US" sz="1600" dirty="0">
              <a:solidFill>
                <a:srgbClr val="000000"/>
              </a:solidFill>
              <a:effectLst/>
              <a:latin typeface="Times New Roman" panose="02020603050405020304" pitchFamily="18" charset="0"/>
              <a:ea typeface="Times New Roman" panose="02020603050405020304" pitchFamily="18" charset="0"/>
            </a:endParaRPr>
          </a:p>
          <a:p>
            <a:pPr marL="0" marR="0">
              <a:buNone/>
            </a:pPr>
            <a:r>
              <a:rPr lang="en-US" sz="1600" b="1" dirty="0">
                <a:solidFill>
                  <a:srgbClr val="000000"/>
                </a:solidFill>
                <a:effectLst/>
                <a:latin typeface="Times New Roman" panose="02020603050405020304" pitchFamily="18" charset="0"/>
                <a:ea typeface="Times New Roman" panose="02020603050405020304" pitchFamily="18" charset="0"/>
              </a:rPr>
              <a:t> </a:t>
            </a:r>
            <a:endParaRPr lang="en-US" sz="1600" dirty="0">
              <a:solidFill>
                <a:srgbClr val="000000"/>
              </a:solidFill>
              <a:effectLst/>
              <a:latin typeface="Times New Roman" panose="02020603050405020304" pitchFamily="18" charset="0"/>
              <a:ea typeface="Times New Roman" panose="02020603050405020304" pitchFamily="18" charset="0"/>
            </a:endParaRPr>
          </a:p>
          <a:p>
            <a:pPr marL="0" marR="0">
              <a:buNone/>
            </a:pPr>
            <a:r>
              <a:rPr lang="en-US" sz="1600" dirty="0">
                <a:solidFill>
                  <a:srgbClr val="000000"/>
                </a:solidFill>
                <a:effectLst/>
                <a:latin typeface="Times New Roman" panose="02020603050405020304" pitchFamily="18" charset="0"/>
                <a:ea typeface="Times New Roman" panose="02020603050405020304" pitchFamily="18" charset="0"/>
              </a:rPr>
              <a:t>The list of eligible bid items for steel price adjustment can be found on the Departments website at the following address:  </a:t>
            </a:r>
          </a:p>
          <a:p>
            <a:pPr marL="0" marR="0">
              <a:buNone/>
            </a:pPr>
            <a:r>
              <a:rPr lang="en-US" sz="1600" dirty="0">
                <a:solidFill>
                  <a:srgbClr val="000000"/>
                </a:solidFill>
                <a:effectLst/>
                <a:latin typeface="Times New Roman" panose="02020603050405020304" pitchFamily="18" charset="0"/>
                <a:ea typeface="Times New Roman" panose="02020603050405020304" pitchFamily="18" charset="0"/>
              </a:rPr>
              <a:t> </a:t>
            </a:r>
          </a:p>
          <a:p>
            <a:r>
              <a:rPr lang="en-US" sz="1600" u="sng" dirty="0">
                <a:solidFill>
                  <a:srgbClr val="000000"/>
                </a:solidFill>
                <a:latin typeface="Times New Roman" panose="02020603050405020304" pitchFamily="18" charset="0"/>
                <a:ea typeface="Times New Roman" panose="02020603050405020304" pitchFamily="18" charset="0"/>
              </a:rPr>
              <a:t>https://connect.ncdot.gov/letting/LetCentral/Eligible Bid Items for Steel Price Adjustment.xlsx</a:t>
            </a:r>
          </a:p>
          <a:p>
            <a:pPr marL="0" marR="0">
              <a:buNone/>
            </a:pPr>
            <a:endParaRPr lang="en-US" sz="1600" dirty="0">
              <a:solidFill>
                <a:srgbClr val="000000"/>
              </a:solidFill>
              <a:effectLst/>
              <a:latin typeface="Times New Roman" panose="02020603050405020304" pitchFamily="18" charset="0"/>
              <a:ea typeface="Times New Roman" panose="02020603050405020304" pitchFamily="18" charset="0"/>
            </a:endParaRPr>
          </a:p>
          <a:p>
            <a:pPr marL="0" marR="0">
              <a:buNone/>
            </a:pPr>
            <a:r>
              <a:rPr lang="en-US" sz="1600" dirty="0">
                <a:solidFill>
                  <a:srgbClr val="000000"/>
                </a:solidFill>
                <a:effectLst/>
                <a:latin typeface="Times New Roman" panose="02020603050405020304" pitchFamily="18" charset="0"/>
                <a:ea typeface="Times New Roman" panose="02020603050405020304" pitchFamily="18" charset="0"/>
              </a:rPr>
              <a:t> </a:t>
            </a:r>
          </a:p>
          <a:p>
            <a:pPr marL="0" marR="0">
              <a:buNone/>
            </a:pPr>
            <a:r>
              <a:rPr lang="en-US" sz="1600" dirty="0">
                <a:solidFill>
                  <a:srgbClr val="000000"/>
                </a:solidFill>
                <a:effectLst/>
                <a:latin typeface="Times New Roman" panose="02020603050405020304" pitchFamily="18" charset="0"/>
                <a:ea typeface="Times New Roman" panose="02020603050405020304" pitchFamily="18" charset="0"/>
              </a:rPr>
              <a:t>Nuts, bolts, anchor bolts, rebar chairs, connecting bands and other miscellaneous hardware associated with these items shall not be included in the price adjustment.</a:t>
            </a:r>
          </a:p>
          <a:p>
            <a:pPr marL="0" marR="0">
              <a:buNone/>
            </a:pPr>
            <a:r>
              <a:rPr lang="en-US" sz="1600" dirty="0">
                <a:solidFill>
                  <a:srgbClr val="000000"/>
                </a:solidFill>
                <a:effectLst/>
                <a:latin typeface="Times New Roman" panose="02020603050405020304" pitchFamily="18" charset="0"/>
                <a:ea typeface="Times New Roman" panose="02020603050405020304" pitchFamily="18" charset="0"/>
              </a:rPr>
              <a:t> </a:t>
            </a:r>
          </a:p>
          <a:p>
            <a:pPr marL="0" marR="0">
              <a:buNone/>
            </a:pPr>
            <a:r>
              <a:rPr lang="en-US" sz="1600" dirty="0">
                <a:solidFill>
                  <a:srgbClr val="000000"/>
                </a:solidFill>
                <a:effectLst/>
                <a:latin typeface="Times New Roman" panose="02020603050405020304" pitchFamily="18" charset="0"/>
                <a:ea typeface="Times New Roman" panose="02020603050405020304" pitchFamily="18" charset="0"/>
              </a:rPr>
              <a:t>Adjustments will only be made for fluctuations in the material cost of the steel used in the above products as specified in the Product Relationship Table below.  The producing mill is defined as the source of steel product before any fabrication has occurred (e.g., coil, plate, rebar, hot rolled shapes, etc.).  No adjustment will be made for changes in the cost of fabrication, coating, shipping, storage, etc. </a:t>
            </a:r>
          </a:p>
          <a:p>
            <a:pPr marL="0" marR="0">
              <a:buNone/>
            </a:pPr>
            <a:r>
              <a:rPr lang="en-US" sz="1600" dirty="0">
                <a:solidFill>
                  <a:srgbClr val="000000"/>
                </a:solidFill>
                <a:effectLst/>
                <a:latin typeface="Times New Roman" panose="02020603050405020304" pitchFamily="18" charset="0"/>
                <a:ea typeface="Times New Roman" panose="02020603050405020304" pitchFamily="18" charset="0"/>
              </a:rPr>
              <a:t> </a:t>
            </a:r>
          </a:p>
          <a:p>
            <a:pPr marL="0" marR="0">
              <a:buNone/>
            </a:pPr>
            <a:r>
              <a:rPr lang="en-US" sz="1600" dirty="0">
                <a:solidFill>
                  <a:srgbClr val="000000"/>
                </a:solidFill>
                <a:effectLst/>
                <a:latin typeface="Times New Roman" panose="02020603050405020304" pitchFamily="18" charset="0"/>
                <a:ea typeface="Times New Roman" panose="02020603050405020304" pitchFamily="18" charset="0"/>
              </a:rPr>
              <a:t>No steel price adjustments will be made for any products manufactured from steel having an adjustment date, as defined by the Product Relationship Table below, prior to the letting date. </a:t>
            </a:r>
          </a:p>
        </p:txBody>
      </p:sp>
      <p:sp>
        <p:nvSpPr>
          <p:cNvPr id="12" name="Rectangle 11" descr="This box includes the eligible bid items list">
            <a:extLst>
              <a:ext uri="{FF2B5EF4-FFF2-40B4-BE49-F238E27FC236}">
                <a16:creationId xmlns:a16="http://schemas.microsoft.com/office/drawing/2014/main" id="{31DD9B79-253A-50FB-4D72-9CF74E887758}"/>
              </a:ext>
              <a:ext uri="{C183D7F6-B498-43B3-948B-1728B52AA6E4}">
                <adec:decorative xmlns:adec="http://schemas.microsoft.com/office/drawing/2017/decorative" val="0"/>
              </a:ext>
            </a:extLst>
          </p:cNvPr>
          <p:cNvSpPr/>
          <p:nvPr/>
        </p:nvSpPr>
        <p:spPr>
          <a:xfrm>
            <a:off x="891540" y="2556587"/>
            <a:ext cx="10043160" cy="625151"/>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4F320FE-684D-1BB2-75A1-8383A719A0DC}"/>
              </a:ext>
            </a:extLst>
          </p:cNvPr>
          <p:cNvSpPr>
            <a:spLocks noGrp="1"/>
          </p:cNvSpPr>
          <p:nvPr>
            <p:ph type="sldNum" sz="quarter" idx="4"/>
          </p:nvPr>
        </p:nvSpPr>
        <p:spPr>
          <a:xfrm>
            <a:off x="11257449" y="6265865"/>
            <a:ext cx="528151" cy="365125"/>
          </a:xfrm>
        </p:spPr>
        <p:txBody>
          <a:bodyPr anchor="ctr">
            <a:normAutofit/>
          </a:bodyPr>
          <a:lstStyle/>
          <a:p>
            <a:pPr>
              <a:spcAft>
                <a:spcPts val="600"/>
              </a:spcAft>
            </a:pPr>
            <a:fld id="{71AF279C-F903-5C4F-9E12-139067057548}" type="slidenum">
              <a:rPr lang="en-US" smtClean="0"/>
              <a:pPr>
                <a:spcAft>
                  <a:spcPts val="600"/>
                </a:spcAft>
              </a:pPr>
              <a:t>47</a:t>
            </a:fld>
            <a:endParaRPr lang="en-US"/>
          </a:p>
        </p:txBody>
      </p:sp>
    </p:spTree>
    <p:extLst>
      <p:ext uri="{BB962C8B-B14F-4D97-AF65-F5344CB8AC3E}">
        <p14:creationId xmlns:p14="http://schemas.microsoft.com/office/powerpoint/2010/main" val="28718760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D9D9EFF-B120-CA22-2D86-F1693ECB1B5C}"/>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dirty="0"/>
              <a:t>Steel Price Adjustment</a:t>
            </a:r>
          </a:p>
          <a:p>
            <a:endParaRPr lang="en-US" dirty="0"/>
          </a:p>
        </p:txBody>
      </p:sp>
      <p:sp>
        <p:nvSpPr>
          <p:cNvPr id="3" name="Title 2">
            <a:extLst>
              <a:ext uri="{FF2B5EF4-FFF2-40B4-BE49-F238E27FC236}">
                <a16:creationId xmlns:a16="http://schemas.microsoft.com/office/drawing/2014/main" id="{CFCDCAB3-FDF7-702F-7EA1-CB71017A7C25}"/>
              </a:ext>
            </a:extLst>
          </p:cNvPr>
          <p:cNvSpPr>
            <a:spLocks noGrp="1"/>
          </p:cNvSpPr>
          <p:nvPr>
            <p:ph type="title"/>
          </p:nvPr>
        </p:nvSpPr>
        <p:spPr/>
        <p:txBody>
          <a:bodyPr/>
          <a:lstStyle/>
          <a:p>
            <a:r>
              <a:rPr lang="en-US" dirty="0"/>
              <a:t>Steel Price Adjustment </a:t>
            </a:r>
          </a:p>
        </p:txBody>
      </p:sp>
      <p:sp>
        <p:nvSpPr>
          <p:cNvPr id="7" name="Text Placeholder 6">
            <a:extLst>
              <a:ext uri="{FF2B5EF4-FFF2-40B4-BE49-F238E27FC236}">
                <a16:creationId xmlns:a16="http://schemas.microsoft.com/office/drawing/2014/main" id="{17B3A985-366A-013B-24F4-F39BE0CA97DE}"/>
              </a:ext>
            </a:extLst>
          </p:cNvPr>
          <p:cNvSpPr>
            <a:spLocks noGrp="1"/>
          </p:cNvSpPr>
          <p:nvPr>
            <p:ph type="body" sz="quarter" idx="13"/>
          </p:nvPr>
        </p:nvSpPr>
        <p:spPr>
          <a:xfrm>
            <a:off x="434566" y="1440287"/>
            <a:ext cx="11235349" cy="365125"/>
          </a:xfrm>
        </p:spPr>
        <p:txBody>
          <a:bodyPr/>
          <a:lstStyle/>
          <a:p>
            <a:r>
              <a:rPr lang="en-US" sz="1600" dirty="0"/>
              <a:t>Criteria for SP01 G047</a:t>
            </a:r>
          </a:p>
          <a:p>
            <a:endParaRPr lang="en-US" dirty="0"/>
          </a:p>
        </p:txBody>
      </p:sp>
      <p:sp>
        <p:nvSpPr>
          <p:cNvPr id="2" name="Content Placeholder 1">
            <a:extLst>
              <a:ext uri="{FF2B5EF4-FFF2-40B4-BE49-F238E27FC236}">
                <a16:creationId xmlns:a16="http://schemas.microsoft.com/office/drawing/2014/main" id="{FB49C8CB-198A-4362-B36D-A664F9BC4094}"/>
              </a:ext>
            </a:extLst>
          </p:cNvPr>
          <p:cNvSpPr>
            <a:spLocks noGrp="1"/>
          </p:cNvSpPr>
          <p:nvPr>
            <p:ph idx="1"/>
          </p:nvPr>
        </p:nvSpPr>
        <p:spPr>
          <a:xfrm>
            <a:off x="434566" y="1798320"/>
            <a:ext cx="10919233" cy="4105283"/>
          </a:xfrm>
        </p:spPr>
        <p:txBody>
          <a:bodyPr/>
          <a:lstStyle/>
          <a:p>
            <a:r>
              <a:rPr lang="en-US" sz="1800" b="1" dirty="0"/>
              <a:t>There are two basic criteria to determine when to include the steel price adjustment</a:t>
            </a:r>
            <a:r>
              <a:rPr lang="en-US" b="1" dirty="0"/>
              <a:t>:</a:t>
            </a:r>
          </a:p>
          <a:p>
            <a:pPr lvl="0"/>
            <a:r>
              <a:rPr lang="en-US" dirty="0"/>
              <a:t>All Centrally let projects and Division projects </a:t>
            </a:r>
            <a:r>
              <a:rPr lang="en-US" u="sng" dirty="0"/>
              <a:t>with</a:t>
            </a:r>
            <a:r>
              <a:rPr lang="en-US" dirty="0"/>
              <a:t> a </a:t>
            </a:r>
            <a:r>
              <a:rPr lang="en-US" b="1" i="1" dirty="0"/>
              <a:t>duration greater than one year</a:t>
            </a:r>
            <a:r>
              <a:rPr lang="en-US" dirty="0"/>
              <a:t>. This is from letting to completion date, excluding permanent vegetation establishment. Projects that are less than 1 year in duration should not include this provision.</a:t>
            </a:r>
          </a:p>
          <a:p>
            <a:pPr lvl="0"/>
            <a:r>
              <a:rPr lang="en-US" dirty="0"/>
              <a:t>When project steel pay items are listed in the current eligible bid items for steel adjustment; </a:t>
            </a:r>
            <a:r>
              <a:rPr lang="en-US" sz="1400" b="1" dirty="0">
                <a:hlinkClick r:id="rId3"/>
              </a:rPr>
              <a:t>link to eligible bid items for the adjustment</a:t>
            </a:r>
            <a:r>
              <a:rPr lang="en-US" sz="1400" b="1" dirty="0"/>
              <a:t> ;         </a:t>
            </a:r>
            <a:r>
              <a:rPr lang="en-US" dirty="0">
                <a:solidFill>
                  <a:srgbClr val="0B3C61"/>
                </a:solidFill>
                <a:latin typeface="Montserrat Light"/>
              </a:rPr>
              <a:t>Pay items in the list range from guardrail, concrete pavement, fence, utilities, signal, bridge and additional.</a:t>
            </a:r>
          </a:p>
          <a:p>
            <a:pPr lvl="0"/>
            <a:endParaRPr lang="en-US" sz="1400" b="1" dirty="0"/>
          </a:p>
          <a:p>
            <a:endParaRPr lang="en-US" dirty="0"/>
          </a:p>
        </p:txBody>
      </p:sp>
      <p:pic>
        <p:nvPicPr>
          <p:cNvPr id="24" name="Content Placeholder 9" descr="Eligible steel items list and the link">
            <a:extLst>
              <a:ext uri="{FF2B5EF4-FFF2-40B4-BE49-F238E27FC236}">
                <a16:creationId xmlns:a16="http://schemas.microsoft.com/office/drawing/2014/main" id="{097B3231-3F55-B92E-7370-5C3F10361D34}"/>
              </a:ext>
            </a:extLst>
          </p:cNvPr>
          <p:cNvPicPr>
            <a:picLocks noChangeAspect="1"/>
          </p:cNvPicPr>
          <p:nvPr/>
        </p:nvPicPr>
        <p:blipFill>
          <a:blip r:embed="rId4"/>
          <a:stretch>
            <a:fillRect/>
          </a:stretch>
        </p:blipFill>
        <p:spPr>
          <a:xfrm>
            <a:off x="1447802" y="3979660"/>
            <a:ext cx="7886698" cy="1862649"/>
          </a:xfrm>
          <a:prstGeom prst="rect">
            <a:avLst/>
          </a:prstGeom>
        </p:spPr>
      </p:pic>
      <p:sp>
        <p:nvSpPr>
          <p:cNvPr id="4" name="Text Placeholder 3">
            <a:extLst>
              <a:ext uri="{FF2B5EF4-FFF2-40B4-BE49-F238E27FC236}">
                <a16:creationId xmlns:a16="http://schemas.microsoft.com/office/drawing/2014/main" id="{6193587D-934D-0D96-CED6-0E64B798AE35}"/>
              </a:ext>
            </a:extLst>
          </p:cNvPr>
          <p:cNvSpPr>
            <a:spLocks noGrp="1"/>
          </p:cNvSpPr>
          <p:nvPr>
            <p:ph type="body" sz="quarter" idx="10"/>
          </p:nvPr>
        </p:nvSpPr>
        <p:spPr/>
        <p:txBody>
          <a:bodyPr/>
          <a:lstStyle/>
          <a:p>
            <a:r>
              <a:rPr lang="en-US" i="1" dirty="0"/>
              <a:t>Project exceeds one year and includes eligible steel items</a:t>
            </a:r>
          </a:p>
        </p:txBody>
      </p:sp>
      <p:sp>
        <p:nvSpPr>
          <p:cNvPr id="8" name="Slide Number Placeholder 7">
            <a:extLst>
              <a:ext uri="{FF2B5EF4-FFF2-40B4-BE49-F238E27FC236}">
                <a16:creationId xmlns:a16="http://schemas.microsoft.com/office/drawing/2014/main" id="{CFE7A6FB-4F64-9865-FF52-A78EEFBE0ECA}"/>
              </a:ext>
            </a:extLst>
          </p:cNvPr>
          <p:cNvSpPr>
            <a:spLocks noGrp="1"/>
          </p:cNvSpPr>
          <p:nvPr>
            <p:ph type="sldNum" sz="quarter" idx="4"/>
          </p:nvPr>
        </p:nvSpPr>
        <p:spPr/>
        <p:txBody>
          <a:bodyPr/>
          <a:lstStyle/>
          <a:p>
            <a:fld id="{71AF279C-F903-5C4F-9E12-139067057548}" type="slidenum">
              <a:rPr lang="en-US" smtClean="0"/>
              <a:pPr/>
              <a:t>48</a:t>
            </a:fld>
            <a:endParaRPr lang="en-US" dirty="0"/>
          </a:p>
        </p:txBody>
      </p:sp>
    </p:spTree>
    <p:extLst>
      <p:ext uri="{BB962C8B-B14F-4D97-AF65-F5344CB8AC3E}">
        <p14:creationId xmlns:p14="http://schemas.microsoft.com/office/powerpoint/2010/main" val="131708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A3C24-ACCE-D992-8A2E-BCCD2191AAF1}"/>
            </a:ext>
          </a:extLst>
        </p:cNvPr>
        <p:cNvGrpSpPr/>
        <p:nvPr/>
      </p:nvGrpSpPr>
      <p:grpSpPr>
        <a:xfrm>
          <a:off x="0" y="0"/>
          <a:ext cx="0" cy="0"/>
          <a:chOff x="0" y="0"/>
          <a:chExt cx="0" cy="0"/>
        </a:xfrm>
      </p:grpSpPr>
      <p:sp>
        <p:nvSpPr>
          <p:cNvPr id="23" name="Title 2">
            <a:extLst>
              <a:ext uri="{FF2B5EF4-FFF2-40B4-BE49-F238E27FC236}">
                <a16:creationId xmlns:a16="http://schemas.microsoft.com/office/drawing/2014/main" id="{BA342D20-1F91-900A-BF9A-63E2F1D4A813}"/>
              </a:ext>
            </a:extLst>
          </p:cNvPr>
          <p:cNvSpPr>
            <a:spLocks noGrp="1"/>
          </p:cNvSpPr>
          <p:nvPr>
            <p:ph type="title"/>
          </p:nvPr>
        </p:nvSpPr>
        <p:spPr>
          <a:xfrm>
            <a:off x="434566" y="1091891"/>
            <a:ext cx="11235351" cy="286997"/>
          </a:xfrm>
        </p:spPr>
        <p:txBody>
          <a:bodyPr/>
          <a:lstStyle/>
          <a:p>
            <a:r>
              <a:rPr lang="en-US" dirty="0"/>
              <a:t>Steel Price Adjustment Resources</a:t>
            </a:r>
          </a:p>
        </p:txBody>
      </p:sp>
      <p:sp>
        <p:nvSpPr>
          <p:cNvPr id="27" name="Text Placeholder 5">
            <a:extLst>
              <a:ext uri="{FF2B5EF4-FFF2-40B4-BE49-F238E27FC236}">
                <a16:creationId xmlns:a16="http://schemas.microsoft.com/office/drawing/2014/main" id="{D84D917F-B22F-5DE7-6094-58F685F44E71}"/>
              </a:ext>
              <a:ext uri="{C183D7F6-B498-43B3-948B-1728B52AA6E4}">
                <adec:decorative xmlns:adec="http://schemas.microsoft.com/office/drawing/2017/decorative" val="0"/>
              </a:ext>
            </a:extLst>
          </p:cNvPr>
          <p:cNvSpPr>
            <a:spLocks noGrp="1"/>
          </p:cNvSpPr>
          <p:nvPr>
            <p:ph type="body" sz="quarter" idx="11"/>
          </p:nvPr>
        </p:nvSpPr>
        <p:spPr>
          <a:xfrm>
            <a:off x="2902689" y="216782"/>
            <a:ext cx="8785728" cy="661988"/>
          </a:xfrm>
        </p:spPr>
        <p:txBody>
          <a:bodyPr/>
          <a:lstStyle/>
          <a:p>
            <a:r>
              <a:rPr lang="en-US" dirty="0"/>
              <a:t>Steel Price Adjustment</a:t>
            </a:r>
          </a:p>
          <a:p>
            <a:endParaRPr lang="en-US" dirty="0"/>
          </a:p>
        </p:txBody>
      </p:sp>
      <p:sp>
        <p:nvSpPr>
          <p:cNvPr id="29" name="Text Placeholder 7">
            <a:extLst>
              <a:ext uri="{FF2B5EF4-FFF2-40B4-BE49-F238E27FC236}">
                <a16:creationId xmlns:a16="http://schemas.microsoft.com/office/drawing/2014/main" id="{8CE3C62F-E052-07A9-8212-1B82AE894380}"/>
              </a:ext>
              <a:ext uri="{C183D7F6-B498-43B3-948B-1728B52AA6E4}">
                <adec:decorative xmlns:adec="http://schemas.microsoft.com/office/drawing/2017/decorative" val="0"/>
              </a:ext>
            </a:extLst>
          </p:cNvPr>
          <p:cNvSpPr>
            <a:spLocks noGrp="1"/>
          </p:cNvSpPr>
          <p:nvPr>
            <p:ph type="body" sz="quarter" idx="13"/>
          </p:nvPr>
        </p:nvSpPr>
        <p:spPr>
          <a:xfrm>
            <a:off x="434566" y="1440287"/>
            <a:ext cx="11235349" cy="367451"/>
          </a:xfrm>
        </p:spPr>
        <p:txBody>
          <a:bodyPr/>
          <a:lstStyle/>
          <a:p>
            <a:r>
              <a:rPr lang="en-US" dirty="0"/>
              <a:t>Criteria for SP01 G047</a:t>
            </a:r>
          </a:p>
          <a:p>
            <a:endParaRPr lang="en-US" dirty="0"/>
          </a:p>
        </p:txBody>
      </p:sp>
      <p:sp>
        <p:nvSpPr>
          <p:cNvPr id="3" name="TextBox 2">
            <a:extLst>
              <a:ext uri="{FF2B5EF4-FFF2-40B4-BE49-F238E27FC236}">
                <a16:creationId xmlns:a16="http://schemas.microsoft.com/office/drawing/2014/main" id="{7AD4C9DC-B1F6-0FC2-1FFF-CE79DD33D4D1}"/>
              </a:ext>
              <a:ext uri="{C183D7F6-B498-43B3-948B-1728B52AA6E4}">
                <adec:decorative xmlns:adec="http://schemas.microsoft.com/office/drawing/2017/decorative" val="0"/>
              </a:ext>
            </a:extLst>
          </p:cNvPr>
          <p:cNvSpPr txBox="1"/>
          <p:nvPr/>
        </p:nvSpPr>
        <p:spPr>
          <a:xfrm>
            <a:off x="7141378" y="1151891"/>
            <a:ext cx="3932554" cy="1200329"/>
          </a:xfrm>
          <a:prstGeom prst="rect">
            <a:avLst/>
          </a:prstGeom>
          <a:noFill/>
        </p:spPr>
        <p:txBody>
          <a:bodyPr wrap="square" rtlCol="0">
            <a:spAutoFit/>
          </a:bodyPr>
          <a:lstStyle/>
          <a:p>
            <a:r>
              <a:rPr lang="en-US" b="1" dirty="0">
                <a:hlinkClick r:id="rId3"/>
              </a:rPr>
              <a:t>Central Let Resources Website</a:t>
            </a:r>
            <a:endParaRPr lang="en-US" b="1" dirty="0"/>
          </a:p>
          <a:p>
            <a:endParaRPr lang="en-US" b="1" dirty="0"/>
          </a:p>
          <a:p>
            <a:r>
              <a:rPr lang="en-US" b="1" dirty="0">
                <a:hlinkClick r:id="rId4"/>
              </a:rPr>
              <a:t>Eligible Bid Items for Steel Price Adjustment</a:t>
            </a:r>
            <a:endParaRPr lang="en-US" dirty="0"/>
          </a:p>
        </p:txBody>
      </p:sp>
      <p:pic>
        <p:nvPicPr>
          <p:cNvPr id="6" name="Picture 5" descr="Eligible items stored under central let resources">
            <a:extLst>
              <a:ext uri="{FF2B5EF4-FFF2-40B4-BE49-F238E27FC236}">
                <a16:creationId xmlns:a16="http://schemas.microsoft.com/office/drawing/2014/main" id="{16B31FC0-4A56-3FCD-F1AF-2B227B340F91}"/>
              </a:ext>
            </a:extLst>
          </p:cNvPr>
          <p:cNvPicPr>
            <a:picLocks noChangeAspect="1"/>
          </p:cNvPicPr>
          <p:nvPr/>
        </p:nvPicPr>
        <p:blipFill>
          <a:blip r:embed="rId5"/>
          <a:srcRect b="60671"/>
          <a:stretch>
            <a:fillRect/>
          </a:stretch>
        </p:blipFill>
        <p:spPr>
          <a:xfrm>
            <a:off x="434566" y="2054735"/>
            <a:ext cx="6091983" cy="3362978"/>
          </a:xfrm>
          <a:prstGeom prst="rect">
            <a:avLst/>
          </a:prstGeom>
        </p:spPr>
      </p:pic>
      <p:sp>
        <p:nvSpPr>
          <p:cNvPr id="9" name="Rectangle 8" descr="Central let resources title">
            <a:extLst>
              <a:ext uri="{FF2B5EF4-FFF2-40B4-BE49-F238E27FC236}">
                <a16:creationId xmlns:a16="http://schemas.microsoft.com/office/drawing/2014/main" id="{697ED59F-7C8A-BA97-3CC3-24BCAEF1FB9A}"/>
              </a:ext>
              <a:ext uri="{C183D7F6-B498-43B3-948B-1728B52AA6E4}">
                <adec:decorative xmlns:adec="http://schemas.microsoft.com/office/drawing/2017/decorative" val="0"/>
              </a:ext>
            </a:extLst>
          </p:cNvPr>
          <p:cNvSpPr/>
          <p:nvPr/>
        </p:nvSpPr>
        <p:spPr>
          <a:xfrm>
            <a:off x="802578" y="4154022"/>
            <a:ext cx="3218915" cy="655320"/>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Content Placeholder 19" descr="Shows resource to access the Eligible Items List">
            <a:extLst>
              <a:ext uri="{FF2B5EF4-FFF2-40B4-BE49-F238E27FC236}">
                <a16:creationId xmlns:a16="http://schemas.microsoft.com/office/drawing/2014/main" id="{C441BFF3-21FC-A8E9-61DB-2D7822CB4480}"/>
              </a:ext>
              <a:ext uri="{C183D7F6-B498-43B3-948B-1728B52AA6E4}">
                <adec:decorative xmlns:adec="http://schemas.microsoft.com/office/drawing/2017/decorative" val="0"/>
              </a:ext>
            </a:extLst>
          </p:cNvPr>
          <p:cNvPicPr>
            <a:picLocks noGrp="1" noChangeAspect="1"/>
          </p:cNvPicPr>
          <p:nvPr>
            <p:ph idx="1"/>
          </p:nvPr>
        </p:nvPicPr>
        <p:blipFill>
          <a:blip r:embed="rId6"/>
          <a:srcRect b="10566"/>
          <a:stretch>
            <a:fillRect/>
          </a:stretch>
        </p:blipFill>
        <p:spPr>
          <a:xfrm>
            <a:off x="6534149" y="2285336"/>
            <a:ext cx="5216862" cy="3094450"/>
          </a:xfrm>
          <a:prstGeom prst="rect">
            <a:avLst/>
          </a:prstGeom>
        </p:spPr>
      </p:pic>
      <p:sp>
        <p:nvSpPr>
          <p:cNvPr id="40" name="Rectangle 39" descr="Steel adjustment links to forms needed">
            <a:extLst>
              <a:ext uri="{FF2B5EF4-FFF2-40B4-BE49-F238E27FC236}">
                <a16:creationId xmlns:a16="http://schemas.microsoft.com/office/drawing/2014/main" id="{1F422890-B331-9764-7C43-970318B6BB7C}"/>
              </a:ext>
              <a:ext uri="{C183D7F6-B498-43B3-948B-1728B52AA6E4}">
                <adec:decorative xmlns:adec="http://schemas.microsoft.com/office/drawing/2017/decorative" val="0"/>
              </a:ext>
            </a:extLst>
          </p:cNvPr>
          <p:cNvSpPr/>
          <p:nvPr/>
        </p:nvSpPr>
        <p:spPr>
          <a:xfrm>
            <a:off x="6596743" y="3187262"/>
            <a:ext cx="4520836" cy="896185"/>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E709A0C2-CA09-808C-B07F-7003D44D9BFC}"/>
              </a:ext>
            </a:extLst>
          </p:cNvPr>
          <p:cNvSpPr>
            <a:spLocks noGrp="1"/>
          </p:cNvSpPr>
          <p:nvPr>
            <p:ph type="sldNum" sz="quarter" idx="4"/>
          </p:nvPr>
        </p:nvSpPr>
        <p:spPr>
          <a:xfrm>
            <a:off x="11257449" y="6265865"/>
            <a:ext cx="528151" cy="365125"/>
          </a:xfrm>
        </p:spPr>
        <p:txBody>
          <a:bodyPr anchor="ctr">
            <a:normAutofit/>
          </a:bodyPr>
          <a:lstStyle/>
          <a:p>
            <a:pPr>
              <a:spcAft>
                <a:spcPts val="600"/>
              </a:spcAft>
            </a:pPr>
            <a:fld id="{71AF279C-F903-5C4F-9E12-139067057548}" type="slidenum">
              <a:rPr lang="en-US" smtClean="0"/>
              <a:pPr>
                <a:spcAft>
                  <a:spcPts val="600"/>
                </a:spcAft>
              </a:pPr>
              <a:t>49</a:t>
            </a:fld>
            <a:endParaRPr lang="en-US"/>
          </a:p>
        </p:txBody>
      </p:sp>
    </p:spTree>
    <p:extLst>
      <p:ext uri="{BB962C8B-B14F-4D97-AF65-F5344CB8AC3E}">
        <p14:creationId xmlns:p14="http://schemas.microsoft.com/office/powerpoint/2010/main" val="42628498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4E565-CD28-FA46-30C9-AF5B2038C9D0}"/>
            </a:ext>
          </a:extLst>
        </p:cNvPr>
        <p:cNvGrpSpPr/>
        <p:nvPr/>
      </p:nvGrpSpPr>
      <p:grpSpPr>
        <a:xfrm>
          <a:off x="0" y="0"/>
          <a:ext cx="0" cy="0"/>
          <a:chOff x="0" y="0"/>
          <a:chExt cx="0" cy="0"/>
        </a:xfrm>
      </p:grpSpPr>
      <p:sp>
        <p:nvSpPr>
          <p:cNvPr id="15" name="Text Placeholder 5">
            <a:extLst>
              <a:ext uri="{FF2B5EF4-FFF2-40B4-BE49-F238E27FC236}">
                <a16:creationId xmlns:a16="http://schemas.microsoft.com/office/drawing/2014/main" id="{D3D82B42-11D7-F50B-6900-CFBAEDB41223}"/>
              </a:ext>
              <a:ext uri="{C183D7F6-B498-43B3-948B-1728B52AA6E4}">
                <adec:decorative xmlns:adec="http://schemas.microsoft.com/office/drawing/2017/decorative" val="1"/>
              </a:ext>
            </a:extLst>
          </p:cNvPr>
          <p:cNvSpPr>
            <a:spLocks noGrp="1"/>
          </p:cNvSpPr>
          <p:nvPr>
            <p:ph type="body" sz="quarter" idx="11"/>
          </p:nvPr>
        </p:nvSpPr>
        <p:spPr>
          <a:xfrm>
            <a:off x="2902689" y="216782"/>
            <a:ext cx="8785728" cy="661988"/>
          </a:xfrm>
        </p:spPr>
        <p:txBody>
          <a:bodyPr/>
          <a:lstStyle/>
          <a:p>
            <a:r>
              <a:rPr lang="en-US" dirty="0"/>
              <a:t>Steel Price Adjustment</a:t>
            </a:r>
          </a:p>
          <a:p>
            <a:endParaRPr lang="en-US" dirty="0"/>
          </a:p>
        </p:txBody>
      </p:sp>
      <p:sp>
        <p:nvSpPr>
          <p:cNvPr id="3" name="Title 2">
            <a:extLst>
              <a:ext uri="{FF2B5EF4-FFF2-40B4-BE49-F238E27FC236}">
                <a16:creationId xmlns:a16="http://schemas.microsoft.com/office/drawing/2014/main" id="{6E81A313-7441-B871-AB16-4EFF4A248215}"/>
              </a:ext>
            </a:extLst>
          </p:cNvPr>
          <p:cNvSpPr>
            <a:spLocks noGrp="1"/>
          </p:cNvSpPr>
          <p:nvPr>
            <p:ph type="title"/>
          </p:nvPr>
        </p:nvSpPr>
        <p:spPr>
          <a:xfrm>
            <a:off x="434566" y="1091891"/>
            <a:ext cx="11235351" cy="286997"/>
          </a:xfrm>
        </p:spPr>
        <p:txBody>
          <a:bodyPr anchor="ctr">
            <a:normAutofit/>
          </a:bodyPr>
          <a:lstStyle/>
          <a:p>
            <a:r>
              <a:rPr lang="en-US" sz="1300" dirty="0"/>
              <a:t>Steel Price Adjustment SP01 G047 and resurfacing contracts</a:t>
            </a:r>
          </a:p>
        </p:txBody>
      </p:sp>
      <p:pic>
        <p:nvPicPr>
          <p:cNvPr id="10" name="Picture 9" descr="Resurfacing contract example">
            <a:extLst>
              <a:ext uri="{FF2B5EF4-FFF2-40B4-BE49-F238E27FC236}">
                <a16:creationId xmlns:a16="http://schemas.microsoft.com/office/drawing/2014/main" id="{BD5085B9-56ED-D143-0402-2DE8BAF50227}"/>
              </a:ext>
            </a:extLst>
          </p:cNvPr>
          <p:cNvPicPr>
            <a:picLocks noChangeAspect="1"/>
          </p:cNvPicPr>
          <p:nvPr/>
        </p:nvPicPr>
        <p:blipFill>
          <a:blip r:embed="rId3"/>
          <a:stretch>
            <a:fillRect/>
          </a:stretch>
        </p:blipFill>
        <p:spPr>
          <a:xfrm>
            <a:off x="304889" y="1687850"/>
            <a:ext cx="4555355" cy="4214475"/>
          </a:xfrm>
          <a:prstGeom prst="rect">
            <a:avLst/>
          </a:prstGeom>
          <a:noFill/>
        </p:spPr>
      </p:pic>
      <p:sp>
        <p:nvSpPr>
          <p:cNvPr id="4" name="Rectangle 3">
            <a:extLst>
              <a:ext uri="{FF2B5EF4-FFF2-40B4-BE49-F238E27FC236}">
                <a16:creationId xmlns:a16="http://schemas.microsoft.com/office/drawing/2014/main" id="{692C3AB1-FF49-F157-CBCE-5B78E09DAC7F}"/>
              </a:ext>
              <a:ext uri="{C183D7F6-B498-43B3-948B-1728B52AA6E4}">
                <adec:decorative xmlns:adec="http://schemas.microsoft.com/office/drawing/2017/decorative" val="1"/>
              </a:ext>
            </a:extLst>
          </p:cNvPr>
          <p:cNvSpPr/>
          <p:nvPr/>
        </p:nvSpPr>
        <p:spPr>
          <a:xfrm>
            <a:off x="1390261" y="2090057"/>
            <a:ext cx="410547" cy="111967"/>
          </a:xfrm>
          <a:prstGeom prst="rect">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79D2070E-9123-6E80-79AC-EF9887C396EA}"/>
              </a:ext>
            </a:extLst>
          </p:cNvPr>
          <p:cNvSpPr>
            <a:spLocks noGrp="1"/>
          </p:cNvSpPr>
          <p:nvPr>
            <p:ph idx="1"/>
          </p:nvPr>
        </p:nvSpPr>
        <p:spPr>
          <a:xfrm>
            <a:off x="5356860" y="1378888"/>
            <a:ext cx="6331557" cy="2258651"/>
          </a:xfrm>
        </p:spPr>
        <p:txBody>
          <a:bodyPr>
            <a:normAutofit fontScale="92500" lnSpcReduction="10000"/>
          </a:bodyPr>
          <a:lstStyle/>
          <a:p>
            <a:r>
              <a:rPr lang="en-US" b="1" dirty="0">
                <a:solidFill>
                  <a:schemeClr val="accent2"/>
                </a:solidFill>
              </a:rPr>
              <a:t>Resurfacing Contracts</a:t>
            </a:r>
          </a:p>
          <a:p>
            <a:r>
              <a:rPr lang="en-US" b="1" dirty="0">
                <a:solidFill>
                  <a:schemeClr val="accent2"/>
                </a:solidFill>
              </a:rPr>
              <a:t>Resurfacing projects (by definition) would not normally meet the criteria for the adjustment. Standard resurfacing contracts will include asphalt, aggregate, and pavement materials with associated pay items, and not normally include permanently installed steel items. However, a resurfacing project exceeding the one-year timeframe and including eligible items (such as guardrail, lighting, or signals items) will meet the criteria and trigger the need to include the provision.</a:t>
            </a:r>
          </a:p>
          <a:p>
            <a:endParaRPr lang="en-US" dirty="0">
              <a:solidFill>
                <a:schemeClr val="accent2"/>
              </a:solidFill>
            </a:endParaRPr>
          </a:p>
        </p:txBody>
      </p:sp>
      <p:pic>
        <p:nvPicPr>
          <p:cNvPr id="12" name="Picture 11" descr="Example included steel adjustment">
            <a:extLst>
              <a:ext uri="{FF2B5EF4-FFF2-40B4-BE49-F238E27FC236}">
                <a16:creationId xmlns:a16="http://schemas.microsoft.com/office/drawing/2014/main" id="{2E86AEB2-CFFE-7D66-5890-D3D43A7F0F90}"/>
              </a:ext>
            </a:extLst>
          </p:cNvPr>
          <p:cNvPicPr>
            <a:picLocks noChangeAspect="1"/>
          </p:cNvPicPr>
          <p:nvPr/>
        </p:nvPicPr>
        <p:blipFill>
          <a:blip r:embed="rId4"/>
          <a:stretch>
            <a:fillRect/>
          </a:stretch>
        </p:blipFill>
        <p:spPr>
          <a:xfrm>
            <a:off x="5356860" y="3637539"/>
            <a:ext cx="6164664" cy="2264786"/>
          </a:xfrm>
          <a:prstGeom prst="rect">
            <a:avLst/>
          </a:prstGeom>
        </p:spPr>
      </p:pic>
      <p:sp>
        <p:nvSpPr>
          <p:cNvPr id="6" name="Rectangle 5">
            <a:extLst>
              <a:ext uri="{FF2B5EF4-FFF2-40B4-BE49-F238E27FC236}">
                <a16:creationId xmlns:a16="http://schemas.microsoft.com/office/drawing/2014/main" id="{C112CD06-8895-3731-1F06-7D0DDE39D75E}"/>
              </a:ext>
              <a:ext uri="{C183D7F6-B498-43B3-948B-1728B52AA6E4}">
                <adec:decorative xmlns:adec="http://schemas.microsoft.com/office/drawing/2017/decorative" val="1"/>
              </a:ext>
            </a:extLst>
          </p:cNvPr>
          <p:cNvSpPr/>
          <p:nvPr/>
        </p:nvSpPr>
        <p:spPr>
          <a:xfrm>
            <a:off x="1390261" y="3317033"/>
            <a:ext cx="494523" cy="111967"/>
          </a:xfrm>
          <a:prstGeom prst="rect">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D5C0567-DD3B-0FC8-BA50-29199992F2F2}"/>
              </a:ext>
              <a:ext uri="{C183D7F6-B498-43B3-948B-1728B52AA6E4}">
                <adec:decorative xmlns:adec="http://schemas.microsoft.com/office/drawing/2017/decorative" val="1"/>
              </a:ext>
            </a:extLst>
          </p:cNvPr>
          <p:cNvSpPr/>
          <p:nvPr/>
        </p:nvSpPr>
        <p:spPr>
          <a:xfrm>
            <a:off x="10257453" y="3797017"/>
            <a:ext cx="584718" cy="166589"/>
          </a:xfrm>
          <a:prstGeom prst="rect">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637E08-FD0C-88D1-682B-8BC1A2CB05D0}"/>
              </a:ext>
              <a:ext uri="{C183D7F6-B498-43B3-948B-1728B52AA6E4}">
                <adec:decorative xmlns:adec="http://schemas.microsoft.com/office/drawing/2017/decorative" val="1"/>
              </a:ext>
            </a:extLst>
          </p:cNvPr>
          <p:cNvSpPr/>
          <p:nvPr/>
        </p:nvSpPr>
        <p:spPr>
          <a:xfrm>
            <a:off x="5356860" y="3779912"/>
            <a:ext cx="2107630" cy="166589"/>
          </a:xfrm>
          <a:prstGeom prst="rect">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5DF415B-710B-1927-4CE3-0B6C00FC7537}"/>
              </a:ext>
              <a:ext uri="{C183D7F6-B498-43B3-948B-1728B52AA6E4}">
                <adec:decorative xmlns:adec="http://schemas.microsoft.com/office/drawing/2017/decorative" val="1"/>
              </a:ext>
            </a:extLst>
          </p:cNvPr>
          <p:cNvSpPr/>
          <p:nvPr/>
        </p:nvSpPr>
        <p:spPr>
          <a:xfrm>
            <a:off x="1390260" y="2242457"/>
            <a:ext cx="2995127" cy="251440"/>
          </a:xfrm>
          <a:prstGeom prst="rect">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D5BCBC2C-B36C-D311-42BA-B003E2E031D6}"/>
              </a:ext>
            </a:extLst>
          </p:cNvPr>
          <p:cNvSpPr>
            <a:spLocks noGrp="1"/>
          </p:cNvSpPr>
          <p:nvPr>
            <p:ph type="body" sz="quarter" idx="10"/>
          </p:nvPr>
        </p:nvSpPr>
        <p:spPr>
          <a:xfrm>
            <a:off x="434566" y="6211287"/>
            <a:ext cx="6939167" cy="365125"/>
          </a:xfrm>
        </p:spPr>
        <p:txBody>
          <a:bodyPr>
            <a:normAutofit/>
          </a:bodyPr>
          <a:lstStyle/>
          <a:p>
            <a:r>
              <a:rPr lang="en-US"/>
              <a:t>Criteria for SP01 G047</a:t>
            </a:r>
          </a:p>
          <a:p>
            <a:endParaRPr lang="en-US" dirty="0"/>
          </a:p>
        </p:txBody>
      </p:sp>
      <p:sp>
        <p:nvSpPr>
          <p:cNvPr id="20" name="Rectangle 19">
            <a:extLst>
              <a:ext uri="{FF2B5EF4-FFF2-40B4-BE49-F238E27FC236}">
                <a16:creationId xmlns:a16="http://schemas.microsoft.com/office/drawing/2014/main" id="{8A9C1E69-6807-625F-B722-7BFA8D8DF413}"/>
              </a:ext>
              <a:ext uri="{C183D7F6-B498-43B3-948B-1728B52AA6E4}">
                <adec:decorative xmlns:adec="http://schemas.microsoft.com/office/drawing/2017/decorative" val="1"/>
              </a:ext>
            </a:extLst>
          </p:cNvPr>
          <p:cNvSpPr/>
          <p:nvPr/>
        </p:nvSpPr>
        <p:spPr>
          <a:xfrm>
            <a:off x="1405125" y="4097734"/>
            <a:ext cx="3082899" cy="154402"/>
          </a:xfrm>
          <a:prstGeom prst="rect">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3D75B348-D04F-6E3F-2B2A-FC95FEDE6D5F}"/>
              </a:ext>
            </a:extLst>
          </p:cNvPr>
          <p:cNvSpPr>
            <a:spLocks noGrp="1"/>
          </p:cNvSpPr>
          <p:nvPr>
            <p:ph type="sldNum" sz="quarter" idx="4"/>
          </p:nvPr>
        </p:nvSpPr>
        <p:spPr>
          <a:xfrm>
            <a:off x="11257449" y="6295683"/>
            <a:ext cx="528151" cy="365125"/>
          </a:xfrm>
        </p:spPr>
        <p:txBody>
          <a:bodyPr anchor="ctr">
            <a:normAutofit/>
          </a:bodyPr>
          <a:lstStyle/>
          <a:p>
            <a:pPr>
              <a:spcAft>
                <a:spcPts val="600"/>
              </a:spcAft>
            </a:pPr>
            <a:fld id="{71AF279C-F903-5C4F-9E12-139067057548}" type="slidenum">
              <a:rPr lang="en-US" smtClean="0"/>
              <a:pPr>
                <a:spcAft>
                  <a:spcPts val="600"/>
                </a:spcAft>
              </a:pPr>
              <a:t>50</a:t>
            </a:fld>
            <a:endParaRPr lang="en-US"/>
          </a:p>
        </p:txBody>
      </p:sp>
    </p:spTree>
    <p:extLst>
      <p:ext uri="{BB962C8B-B14F-4D97-AF65-F5344CB8AC3E}">
        <p14:creationId xmlns:p14="http://schemas.microsoft.com/office/powerpoint/2010/main" val="23970514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5">
            <a:extLst>
              <a:ext uri="{FF2B5EF4-FFF2-40B4-BE49-F238E27FC236}">
                <a16:creationId xmlns:a16="http://schemas.microsoft.com/office/drawing/2014/main" id="{0EA925B6-C902-A1A1-55B1-A5398B50BBF8}"/>
              </a:ext>
              <a:ext uri="{C183D7F6-B498-43B3-948B-1728B52AA6E4}">
                <adec:decorative xmlns:adec="http://schemas.microsoft.com/office/drawing/2017/decorative" val="1"/>
              </a:ext>
            </a:extLst>
          </p:cNvPr>
          <p:cNvSpPr>
            <a:spLocks noGrp="1"/>
          </p:cNvSpPr>
          <p:nvPr>
            <p:ph type="body" sz="quarter" idx="11"/>
          </p:nvPr>
        </p:nvSpPr>
        <p:spPr>
          <a:xfrm>
            <a:off x="2902689" y="216782"/>
            <a:ext cx="8785728" cy="661988"/>
          </a:xfrm>
        </p:spPr>
        <p:txBody>
          <a:bodyPr/>
          <a:lstStyle/>
          <a:p>
            <a:r>
              <a:rPr lang="en-US" dirty="0"/>
              <a:t>Steel Price Adjustment</a:t>
            </a:r>
          </a:p>
          <a:p>
            <a:endParaRPr lang="en-US" dirty="0"/>
          </a:p>
        </p:txBody>
      </p:sp>
      <p:sp>
        <p:nvSpPr>
          <p:cNvPr id="23" name="Title 2">
            <a:extLst>
              <a:ext uri="{FF2B5EF4-FFF2-40B4-BE49-F238E27FC236}">
                <a16:creationId xmlns:a16="http://schemas.microsoft.com/office/drawing/2014/main" id="{24B73E74-093C-4F89-C065-946B21CCBCAB}"/>
              </a:ext>
            </a:extLst>
          </p:cNvPr>
          <p:cNvSpPr>
            <a:spLocks noGrp="1"/>
          </p:cNvSpPr>
          <p:nvPr>
            <p:ph type="title"/>
          </p:nvPr>
        </p:nvSpPr>
        <p:spPr>
          <a:xfrm>
            <a:off x="434566" y="1091891"/>
            <a:ext cx="11235351" cy="286997"/>
          </a:xfrm>
        </p:spPr>
        <p:txBody>
          <a:bodyPr/>
          <a:lstStyle/>
          <a:p>
            <a:r>
              <a:rPr lang="en-US" dirty="0"/>
              <a:t>Steel Price Adjustment Recap</a:t>
            </a:r>
          </a:p>
        </p:txBody>
      </p:sp>
      <p:sp>
        <p:nvSpPr>
          <p:cNvPr id="29" name="Text Placeholder 7">
            <a:extLst>
              <a:ext uri="{FF2B5EF4-FFF2-40B4-BE49-F238E27FC236}">
                <a16:creationId xmlns:a16="http://schemas.microsoft.com/office/drawing/2014/main" id="{C7D56631-DCF3-6FC1-EB67-28355E385E6F}"/>
              </a:ext>
            </a:extLst>
          </p:cNvPr>
          <p:cNvSpPr>
            <a:spLocks noGrp="1"/>
          </p:cNvSpPr>
          <p:nvPr>
            <p:ph type="body" sz="quarter" idx="13"/>
          </p:nvPr>
        </p:nvSpPr>
        <p:spPr>
          <a:xfrm>
            <a:off x="434566" y="1440287"/>
            <a:ext cx="11235349" cy="367451"/>
          </a:xfrm>
        </p:spPr>
        <p:txBody>
          <a:bodyPr/>
          <a:lstStyle/>
          <a:p>
            <a:r>
              <a:rPr lang="en-US" sz="1600" dirty="0"/>
              <a:t>Recap</a:t>
            </a:r>
          </a:p>
          <a:p>
            <a:endParaRPr lang="en-US" dirty="0"/>
          </a:p>
        </p:txBody>
      </p:sp>
      <p:sp>
        <p:nvSpPr>
          <p:cNvPr id="44" name="Content Placeholder 43">
            <a:extLst>
              <a:ext uri="{FF2B5EF4-FFF2-40B4-BE49-F238E27FC236}">
                <a16:creationId xmlns:a16="http://schemas.microsoft.com/office/drawing/2014/main" id="{1533302A-59AD-2CD3-1592-F8B078F84E56}"/>
              </a:ext>
            </a:extLst>
          </p:cNvPr>
          <p:cNvSpPr>
            <a:spLocks noGrp="1"/>
          </p:cNvSpPr>
          <p:nvPr>
            <p:ph idx="1"/>
          </p:nvPr>
        </p:nvSpPr>
        <p:spPr>
          <a:xfrm>
            <a:off x="261257" y="1735494"/>
            <a:ext cx="11308701" cy="5010539"/>
          </a:xfrm>
        </p:spPr>
        <p:txBody>
          <a:bodyPr/>
          <a:lstStyle/>
          <a:p>
            <a:pPr lvl="0"/>
            <a:r>
              <a:rPr lang="en-US" dirty="0"/>
              <a:t>Provision will be included when:</a:t>
            </a:r>
          </a:p>
          <a:p>
            <a:pPr marL="285750" lvl="0" indent="-285750">
              <a:buFont typeface="Arial" panose="020B0604020202020204" pitchFamily="34" charset="0"/>
              <a:buChar char="•"/>
            </a:pPr>
            <a:r>
              <a:rPr lang="en-US" dirty="0"/>
              <a:t>Project </a:t>
            </a:r>
            <a:r>
              <a:rPr lang="en-US" u="sng" dirty="0"/>
              <a:t>has</a:t>
            </a:r>
            <a:r>
              <a:rPr lang="en-US" dirty="0"/>
              <a:t> a </a:t>
            </a:r>
            <a:r>
              <a:rPr lang="en-US" b="1" i="1" dirty="0"/>
              <a:t>duration greater than one year</a:t>
            </a:r>
            <a:r>
              <a:rPr lang="en-US" dirty="0"/>
              <a:t>, excluding permanent vegetation establishment. </a:t>
            </a:r>
          </a:p>
          <a:p>
            <a:pPr marL="285750" lvl="0" indent="-285750">
              <a:buFont typeface="Arial" panose="020B0604020202020204" pitchFamily="34" charset="0"/>
              <a:buChar char="•"/>
            </a:pPr>
            <a:r>
              <a:rPr lang="en-US" dirty="0"/>
              <a:t>Project includes steel pay items listed in the eligible bid items sheet. </a:t>
            </a:r>
          </a:p>
          <a:p>
            <a:pPr lvl="0"/>
            <a:endParaRPr lang="en-US" dirty="0"/>
          </a:p>
          <a:p>
            <a:r>
              <a:rPr lang="en-US" dirty="0"/>
              <a:t>The adjustment is not to be applied retroactively and does not apply to:</a:t>
            </a:r>
          </a:p>
          <a:p>
            <a:pPr marL="285750" lvl="0" indent="-285750">
              <a:buFont typeface="Arial" panose="020B0604020202020204" pitchFamily="34" charset="0"/>
              <a:buChar char="•"/>
            </a:pPr>
            <a:r>
              <a:rPr lang="en-US" dirty="0"/>
              <a:t>Items not permanently incorporated into the project.</a:t>
            </a:r>
          </a:p>
          <a:p>
            <a:pPr marL="285750" lvl="0" indent="-285750">
              <a:buFont typeface="Arial" panose="020B0604020202020204" pitchFamily="34" charset="0"/>
              <a:buChar char="•"/>
            </a:pPr>
            <a:r>
              <a:rPr lang="en-US" dirty="0"/>
              <a:t>Products manufactured from steel having an adjustment date prior to the letting date.</a:t>
            </a:r>
          </a:p>
          <a:p>
            <a:pPr lvl="0"/>
            <a:endParaRPr lang="en-US" dirty="0"/>
          </a:p>
          <a:p>
            <a:pPr lvl="0"/>
            <a:r>
              <a:rPr lang="en-US" dirty="0"/>
              <a:t>Additional notes:</a:t>
            </a:r>
          </a:p>
          <a:p>
            <a:pPr marL="285750" lvl="0" indent="-285750">
              <a:buFont typeface="Arial" panose="020B0604020202020204" pitchFamily="34" charset="0"/>
              <a:buChar char="•"/>
            </a:pPr>
            <a:r>
              <a:rPr lang="en-US" dirty="0"/>
              <a:t>Includes a link for form SPA-1 to be submitted in accordance with the provision listing line items the contractor selects to have adjustments applied</a:t>
            </a:r>
            <a:r>
              <a:rPr lang="en-US" sz="1400" dirty="0"/>
              <a:t> </a:t>
            </a:r>
            <a:r>
              <a:rPr lang="en-US" sz="1200" u="sng" dirty="0">
                <a:hlinkClick r:id="rId3"/>
              </a:rPr>
              <a:t>link for form SPA-1 </a:t>
            </a:r>
            <a:r>
              <a:rPr lang="en-US" sz="1200" u="sng" dirty="0"/>
              <a:t>.</a:t>
            </a:r>
          </a:p>
          <a:p>
            <a:pPr marL="285750" lvl="0" indent="-285750">
              <a:buFont typeface="Arial" panose="020B0604020202020204" pitchFamily="34" charset="0"/>
              <a:buChar char="•"/>
            </a:pPr>
            <a:r>
              <a:rPr lang="en-US" dirty="0"/>
              <a:t>Includes a link for the steel price adjustment calculator with monthly reference data to determine the steel adjustment monthly total </a:t>
            </a:r>
            <a:r>
              <a:rPr lang="en-US" sz="1200" u="sng" dirty="0">
                <a:hlinkClick r:id="rId4"/>
              </a:rPr>
              <a:t>link for monthly steel adjustment calculator</a:t>
            </a:r>
            <a:r>
              <a:rPr lang="en-US" sz="1200" u="sng" dirty="0"/>
              <a:t>.</a:t>
            </a:r>
            <a:endParaRPr lang="en-US" sz="1200" dirty="0"/>
          </a:p>
          <a:p>
            <a:pPr marL="285750" lvl="0" indent="-285750">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51A87830-CC61-018A-A3EF-EE1BAAE8128A}"/>
              </a:ext>
            </a:extLst>
          </p:cNvPr>
          <p:cNvSpPr>
            <a:spLocks noGrp="1"/>
          </p:cNvSpPr>
          <p:nvPr>
            <p:ph type="sldNum" sz="quarter" idx="4"/>
          </p:nvPr>
        </p:nvSpPr>
        <p:spPr>
          <a:xfrm>
            <a:off x="11257449" y="6265865"/>
            <a:ext cx="528151" cy="365125"/>
          </a:xfrm>
        </p:spPr>
        <p:txBody>
          <a:bodyPr anchor="ctr">
            <a:normAutofit/>
          </a:bodyPr>
          <a:lstStyle/>
          <a:p>
            <a:pPr>
              <a:spcAft>
                <a:spcPts val="600"/>
              </a:spcAft>
            </a:pPr>
            <a:fld id="{71AF279C-F903-5C4F-9E12-139067057548}" type="slidenum">
              <a:rPr lang="en-US" smtClean="0"/>
              <a:pPr>
                <a:spcAft>
                  <a:spcPts val="600"/>
                </a:spcAft>
              </a:pPr>
              <a:t>51</a:t>
            </a:fld>
            <a:endParaRPr lang="en-US" dirty="0"/>
          </a:p>
        </p:txBody>
      </p:sp>
    </p:spTree>
    <p:extLst>
      <p:ext uri="{BB962C8B-B14F-4D97-AF65-F5344CB8AC3E}">
        <p14:creationId xmlns:p14="http://schemas.microsoft.com/office/powerpoint/2010/main" val="11417176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221D3F-21B1-C33A-F6E9-C437C64F94AC}"/>
              </a:ext>
            </a:extLst>
          </p:cNvPr>
          <p:cNvSpPr>
            <a:spLocks noGrp="1"/>
          </p:cNvSpPr>
          <p:nvPr>
            <p:ph type="title" idx="4294967295"/>
          </p:nvPr>
        </p:nvSpPr>
        <p:spPr/>
        <p:txBody>
          <a:bodyPr/>
          <a:lstStyle/>
          <a:p>
            <a:r>
              <a:rPr lang="en-US" dirty="0"/>
              <a:t>Contact us –</a:t>
            </a:r>
            <a:br>
              <a:rPr lang="en-US" dirty="0"/>
            </a:br>
            <a:r>
              <a:rPr lang="en-US" dirty="0"/>
              <a:t>Steel Price Adjustment</a:t>
            </a:r>
            <a:br>
              <a:rPr lang="en-US" dirty="0"/>
            </a:br>
            <a:endParaRPr lang="en-US" dirty="0"/>
          </a:p>
        </p:txBody>
      </p:sp>
      <p:sp>
        <p:nvSpPr>
          <p:cNvPr id="6" name="Text Placeholder 5">
            <a:extLst>
              <a:ext uri="{FF2B5EF4-FFF2-40B4-BE49-F238E27FC236}">
                <a16:creationId xmlns:a16="http://schemas.microsoft.com/office/drawing/2014/main" id="{4A61BD16-6AD6-4EB1-33CF-58943A95720E}"/>
              </a:ext>
            </a:extLst>
          </p:cNvPr>
          <p:cNvSpPr>
            <a:spLocks noGrp="1"/>
          </p:cNvSpPr>
          <p:nvPr>
            <p:ph type="body" sz="quarter" idx="19"/>
          </p:nvPr>
        </p:nvSpPr>
        <p:spPr/>
        <p:txBody>
          <a:bodyPr/>
          <a:lstStyle/>
          <a:p>
            <a:r>
              <a:rPr lang="en-US" dirty="0"/>
              <a:t>Allen Fowler</a:t>
            </a:r>
          </a:p>
        </p:txBody>
      </p:sp>
      <p:sp>
        <p:nvSpPr>
          <p:cNvPr id="7" name="Text Placeholder 6">
            <a:extLst>
              <a:ext uri="{FF2B5EF4-FFF2-40B4-BE49-F238E27FC236}">
                <a16:creationId xmlns:a16="http://schemas.microsoft.com/office/drawing/2014/main" id="{7A93F03F-3C1A-5D18-2431-4A36A7EE3C29}"/>
              </a:ext>
            </a:extLst>
          </p:cNvPr>
          <p:cNvSpPr>
            <a:spLocks noGrp="1"/>
          </p:cNvSpPr>
          <p:nvPr>
            <p:ph type="body" sz="quarter" idx="20"/>
          </p:nvPr>
        </p:nvSpPr>
        <p:spPr/>
        <p:txBody>
          <a:bodyPr/>
          <a:lstStyle/>
          <a:p>
            <a:r>
              <a:rPr lang="en-US" dirty="0"/>
              <a:t>arfowler1@ncdot.gov</a:t>
            </a:r>
          </a:p>
        </p:txBody>
      </p:sp>
      <p:sp>
        <p:nvSpPr>
          <p:cNvPr id="8" name="Text Placeholder 7">
            <a:extLst>
              <a:ext uri="{FF2B5EF4-FFF2-40B4-BE49-F238E27FC236}">
                <a16:creationId xmlns:a16="http://schemas.microsoft.com/office/drawing/2014/main" id="{56811DBF-3BF0-30B0-8AFD-927BA818E21A}"/>
              </a:ext>
            </a:extLst>
          </p:cNvPr>
          <p:cNvSpPr>
            <a:spLocks noGrp="1"/>
          </p:cNvSpPr>
          <p:nvPr>
            <p:ph type="body" sz="quarter" idx="21"/>
          </p:nvPr>
        </p:nvSpPr>
        <p:spPr/>
        <p:txBody>
          <a:bodyPr/>
          <a:lstStyle/>
          <a:p>
            <a:r>
              <a:rPr lang="en-US" dirty="0"/>
              <a:t>919-707-6927</a:t>
            </a:r>
          </a:p>
        </p:txBody>
      </p:sp>
      <p:sp>
        <p:nvSpPr>
          <p:cNvPr id="2" name="Text Placeholder 1">
            <a:extLst>
              <a:ext uri="{FF2B5EF4-FFF2-40B4-BE49-F238E27FC236}">
                <a16:creationId xmlns:a16="http://schemas.microsoft.com/office/drawing/2014/main" id="{4723F79C-C244-A09B-E19A-CBB325C9AB8D}"/>
              </a:ext>
            </a:extLst>
          </p:cNvPr>
          <p:cNvSpPr>
            <a:spLocks noGrp="1"/>
          </p:cNvSpPr>
          <p:nvPr>
            <p:ph type="body" sz="quarter" idx="13"/>
          </p:nvPr>
        </p:nvSpPr>
        <p:spPr>
          <a:ln>
            <a:noFill/>
          </a:ln>
        </p:spPr>
        <p:txBody>
          <a:bodyPr/>
          <a:lstStyle/>
          <a:p>
            <a:endParaRPr lang="en-US" dirty="0"/>
          </a:p>
        </p:txBody>
      </p:sp>
    </p:spTree>
    <p:extLst>
      <p:ext uri="{BB962C8B-B14F-4D97-AF65-F5344CB8AC3E}">
        <p14:creationId xmlns:p14="http://schemas.microsoft.com/office/powerpoint/2010/main" val="41909249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A4F0A-1974-5CD0-D198-81EF3D4A0EFC}"/>
            </a:ext>
          </a:extLst>
        </p:cNvPr>
        <p:cNvGrpSpPr/>
        <p:nvPr/>
      </p:nvGrpSpPr>
      <p:grpSpPr>
        <a:xfrm>
          <a:off x="0" y="0"/>
          <a:ext cx="0" cy="0"/>
          <a:chOff x="0" y="0"/>
          <a:chExt cx="0" cy="0"/>
        </a:xfrm>
      </p:grpSpPr>
      <p:sp>
        <p:nvSpPr>
          <p:cNvPr id="45" name="Title 1">
            <a:extLst>
              <a:ext uri="{FF2B5EF4-FFF2-40B4-BE49-F238E27FC236}">
                <a16:creationId xmlns:a16="http://schemas.microsoft.com/office/drawing/2014/main" id="{C6761C18-98D4-0FAB-3773-E14973E7DA79}"/>
              </a:ext>
            </a:extLst>
          </p:cNvPr>
          <p:cNvSpPr>
            <a:spLocks noGrp="1"/>
          </p:cNvSpPr>
          <p:nvPr>
            <p:ph type="ctrTitle"/>
          </p:nvPr>
        </p:nvSpPr>
        <p:spPr>
          <a:xfrm>
            <a:off x="546100" y="2159001"/>
            <a:ext cx="10983913" cy="1200988"/>
          </a:xfrm>
        </p:spPr>
        <p:txBody>
          <a:bodyPr/>
          <a:lstStyle/>
          <a:p>
            <a:r>
              <a:rPr lang="en-US" sz="4200" dirty="0">
                <a:solidFill>
                  <a:schemeClr val="bg2"/>
                </a:solidFill>
              </a:rPr>
              <a:t>Common Errors and Omissions</a:t>
            </a:r>
          </a:p>
        </p:txBody>
      </p:sp>
      <p:sp>
        <p:nvSpPr>
          <p:cNvPr id="3" name="Subtitle 2">
            <a:extLst>
              <a:ext uri="{FF2B5EF4-FFF2-40B4-BE49-F238E27FC236}">
                <a16:creationId xmlns:a16="http://schemas.microsoft.com/office/drawing/2014/main" id="{FB99AE10-9BAF-EAF2-2DC5-DAD14D869276}"/>
              </a:ext>
              <a:ext uri="{C183D7F6-B498-43B3-948B-1728B52AA6E4}">
                <adec:decorative xmlns:adec="http://schemas.microsoft.com/office/drawing/2017/decorative" val="0"/>
              </a:ext>
            </a:extLst>
          </p:cNvPr>
          <p:cNvSpPr>
            <a:spLocks noGrp="1"/>
          </p:cNvSpPr>
          <p:nvPr>
            <p:ph type="subTitle" idx="1"/>
          </p:nvPr>
        </p:nvSpPr>
        <p:spPr/>
        <p:txBody>
          <a:bodyPr/>
          <a:lstStyle/>
          <a:p>
            <a:endParaRPr lang="en-US" sz="2800" dirty="0">
              <a:solidFill>
                <a:schemeClr val="bg2"/>
              </a:solidFill>
            </a:endParaRPr>
          </a:p>
          <a:p>
            <a:r>
              <a:rPr lang="en-US" sz="2000" dirty="0">
                <a:solidFill>
                  <a:schemeClr val="bg2"/>
                </a:solidFill>
              </a:rPr>
              <a:t>Nicole Hackler</a:t>
            </a:r>
            <a:endParaRPr lang="en-US" dirty="0"/>
          </a:p>
        </p:txBody>
      </p:sp>
      <p:sp>
        <p:nvSpPr>
          <p:cNvPr id="4" name="Text Placeholder 3">
            <a:extLst>
              <a:ext uri="{FF2B5EF4-FFF2-40B4-BE49-F238E27FC236}">
                <a16:creationId xmlns:a16="http://schemas.microsoft.com/office/drawing/2014/main" id="{C10D1D49-4538-B937-D45A-9D8D79067449}"/>
              </a:ext>
            </a:extLst>
          </p:cNvPr>
          <p:cNvSpPr>
            <a:spLocks noGrp="1"/>
          </p:cNvSpPr>
          <p:nvPr>
            <p:ph type="body" sz="quarter" idx="10"/>
          </p:nvPr>
        </p:nvSpPr>
        <p:spPr>
          <a:xfrm>
            <a:off x="547335" y="5075966"/>
            <a:ext cx="10982678" cy="345553"/>
          </a:xfrm>
        </p:spPr>
        <p:txBody>
          <a:bodyPr/>
          <a:lstStyle/>
          <a:p>
            <a:r>
              <a:rPr lang="en-US" sz="1800" dirty="0">
                <a:solidFill>
                  <a:schemeClr val="bg2"/>
                </a:solidFill>
              </a:rPr>
              <a:t>October 6, 2026</a:t>
            </a:r>
          </a:p>
          <a:p>
            <a:endParaRPr lang="en-US" dirty="0"/>
          </a:p>
        </p:txBody>
      </p:sp>
    </p:spTree>
    <p:extLst>
      <p:ext uri="{BB962C8B-B14F-4D97-AF65-F5344CB8AC3E}">
        <p14:creationId xmlns:p14="http://schemas.microsoft.com/office/powerpoint/2010/main" val="28345729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E258B-FA96-211F-37D5-14C33F7CB22C}"/>
              </a:ext>
            </a:extLst>
          </p:cNvPr>
          <p:cNvSpPr>
            <a:spLocks noGrp="1"/>
          </p:cNvSpPr>
          <p:nvPr>
            <p:ph type="title"/>
          </p:nvPr>
        </p:nvSpPr>
        <p:spPr>
          <a:xfrm>
            <a:off x="1981199" y="463929"/>
            <a:ext cx="7225863" cy="753662"/>
          </a:xfrm>
        </p:spPr>
        <p:txBody>
          <a:bodyPr/>
          <a:lstStyle/>
          <a:p>
            <a:r>
              <a:rPr lang="en-US" sz="3000" b="1" u="sng" dirty="0">
                <a:solidFill>
                  <a:schemeClr val="accent1"/>
                </a:solidFill>
              </a:rPr>
              <a:t>Common Errors &amp; Omissions</a:t>
            </a:r>
          </a:p>
        </p:txBody>
      </p:sp>
      <p:sp>
        <p:nvSpPr>
          <p:cNvPr id="3" name="Text Placeholder 2">
            <a:extLst>
              <a:ext uri="{FF2B5EF4-FFF2-40B4-BE49-F238E27FC236}">
                <a16:creationId xmlns:a16="http://schemas.microsoft.com/office/drawing/2014/main" id="{BEB25E59-8998-A75A-C479-FE94FA359A35}"/>
              </a:ext>
            </a:extLst>
          </p:cNvPr>
          <p:cNvSpPr>
            <a:spLocks noGrp="1"/>
          </p:cNvSpPr>
          <p:nvPr>
            <p:ph type="body" sz="quarter" idx="11"/>
          </p:nvPr>
        </p:nvSpPr>
        <p:spPr>
          <a:xfrm>
            <a:off x="1320801" y="1119187"/>
            <a:ext cx="7661340" cy="5362893"/>
          </a:xfrm>
        </p:spPr>
        <p:txBody>
          <a:bodyPr>
            <a:normAutofit fontScale="92500" lnSpcReduction="20000"/>
          </a:bodyPr>
          <a:lstStyle/>
          <a:p>
            <a:r>
              <a:rPr lang="en-US" sz="2350" b="1" u="sng" dirty="0">
                <a:solidFill>
                  <a:schemeClr val="accent1"/>
                </a:solidFill>
                <a:latin typeface="Arial" panose="020B0604020202020204" pitchFamily="34" charset="0"/>
                <a:ea typeface="Calibri" panose="020F0502020204030204" pitchFamily="34" charset="0"/>
                <a:cs typeface="Arial" panose="020B0604020202020204" pitchFamily="34" charset="0"/>
              </a:rPr>
              <a:t>Earthwork</a:t>
            </a:r>
            <a:r>
              <a:rPr lang="en-US" sz="2350" b="1" dirty="0">
                <a:solidFill>
                  <a:schemeClr val="accent1"/>
                </a:solidFill>
                <a:latin typeface="Arial" panose="020B0604020202020204" pitchFamily="34" charset="0"/>
                <a:ea typeface="Calibri" panose="020F0502020204030204" pitchFamily="34" charset="0"/>
                <a:cs typeface="Arial" panose="020B0604020202020204" pitchFamily="34" charset="0"/>
              </a:rPr>
              <a:t> </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Balance Sheet  </a:t>
            </a:r>
            <a:r>
              <a:rPr lang="en-US" sz="1850" dirty="0">
                <a:latin typeface="Arial" panose="020B0604020202020204" pitchFamily="34" charset="0"/>
                <a:ea typeface="Calibri" panose="020F0502020204030204" pitchFamily="34" charset="0"/>
                <a:cs typeface="Arial" panose="020B0604020202020204" pitchFamily="34" charset="0"/>
              </a:rPr>
              <a:t>≠</a:t>
            </a:r>
            <a:r>
              <a:rPr lang="en-US" sz="1750" dirty="0">
                <a:latin typeface="Arial" panose="020B0604020202020204" pitchFamily="34" charset="0"/>
                <a:ea typeface="Calibri" panose="020F0502020204030204" pitchFamily="34" charset="0"/>
                <a:cs typeface="Arial" panose="020B0604020202020204" pitchFamily="34" charset="0"/>
              </a:rPr>
              <a:t> Earthwork Summary </a:t>
            </a:r>
            <a:r>
              <a:rPr lang="en-US" sz="1800" dirty="0">
                <a:latin typeface="Arial" panose="020B0604020202020204" pitchFamily="34" charset="0"/>
                <a:ea typeface="Calibri" panose="020F0502020204030204" pitchFamily="34" charset="0"/>
                <a:cs typeface="Arial" panose="020B0604020202020204" pitchFamily="34" charset="0"/>
              </a:rPr>
              <a:t>≠ X-Section Summary/Report</a:t>
            </a:r>
            <a:endParaRPr lang="en-US" sz="1750" dirty="0">
              <a:latin typeface="Arial" panose="020B0604020202020204" pitchFamily="34" charset="0"/>
              <a:ea typeface="Calibri" panose="020F0502020204030204" pitchFamily="34" charset="0"/>
              <a:cs typeface="Arial" panose="020B0604020202020204" pitchFamily="34" charset="0"/>
            </a:endParaRP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Detour Removal missing from Earthwork Summary</a:t>
            </a:r>
          </a:p>
          <a:p>
            <a:pPr lvl="1">
              <a:buFont typeface="Wingdings" panose="05000000000000000000" pitchFamily="2" charset="2"/>
              <a:buChar char="q"/>
            </a:pPr>
            <a:r>
              <a:rPr lang="en-US" sz="1700" dirty="0">
                <a:latin typeface="Arial" panose="020B0604020202020204" pitchFamily="34" charset="0"/>
                <a:ea typeface="Calibri" panose="020F0502020204030204" pitchFamily="34" charset="0"/>
                <a:cs typeface="Arial" panose="020B0604020202020204" pitchFamily="34" charset="0"/>
              </a:rPr>
              <a:t>   </a:t>
            </a:r>
            <a:r>
              <a:rPr lang="en-US" sz="1700" dirty="0">
                <a:solidFill>
                  <a:srgbClr val="FF0000"/>
                </a:solidFill>
                <a:latin typeface="Arial" panose="020B0604020202020204" pitchFamily="34" charset="0"/>
                <a:ea typeface="Calibri" panose="020F0502020204030204" pitchFamily="34" charset="0"/>
                <a:cs typeface="Arial" panose="020B0604020202020204" pitchFamily="34" charset="0"/>
              </a:rPr>
              <a:t>Earthwork does not correctly account for Traffic Control phasing </a:t>
            </a:r>
            <a:r>
              <a:rPr lang="en-US" sz="1700" b="1" dirty="0">
                <a:solidFill>
                  <a:srgbClr val="FF0000"/>
                </a:solidFill>
                <a:latin typeface="Arial" panose="020B0604020202020204" pitchFamily="34" charset="0"/>
                <a:ea typeface="Calibri" panose="020F0502020204030204" pitchFamily="34" charset="0"/>
                <a:cs typeface="Arial" panose="020B0604020202020204" pitchFamily="34" charset="0"/>
              </a:rPr>
              <a:t>(NEW)</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Confusion or Omission of Shoulder Borrow / Shoulder Construction</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Undercut Excavation missing from Profiles / X-Sections </a:t>
            </a:r>
            <a:endParaRPr lang="en-US" sz="1750" b="1" dirty="0">
              <a:latin typeface="Arial" panose="020B0604020202020204" pitchFamily="34" charset="0"/>
              <a:ea typeface="Calibri" panose="020F0502020204030204" pitchFamily="34" charset="0"/>
              <a:cs typeface="Arial" panose="020B0604020202020204" pitchFamily="34" charset="0"/>
            </a:endParaRPr>
          </a:p>
          <a:p>
            <a:pPr marL="457200" lvl="1" indent="0">
              <a:buNone/>
            </a:pPr>
            <a:r>
              <a:rPr lang="en-US" sz="1750" b="1" dirty="0">
                <a:solidFill>
                  <a:srgbClr val="FF0000"/>
                </a:solidFill>
                <a:latin typeface="Arial" panose="020B0604020202020204" pitchFamily="34" charset="0"/>
                <a:ea typeface="Calibri" panose="020F0502020204030204" pitchFamily="34" charset="0"/>
                <a:cs typeface="Arial" panose="020B0604020202020204" pitchFamily="34" charset="0"/>
              </a:rPr>
              <a:t>       NEW GUIDANCE COMING – </a:t>
            </a:r>
            <a:r>
              <a:rPr lang="en-US" sz="1750" dirty="0">
                <a:solidFill>
                  <a:srgbClr val="FF0000"/>
                </a:solidFill>
                <a:latin typeface="Arial" panose="020B0604020202020204" pitchFamily="34" charset="0"/>
                <a:ea typeface="Calibri" panose="020F0502020204030204" pitchFamily="34" charset="0"/>
                <a:cs typeface="Arial" panose="020B0604020202020204" pitchFamily="34" charset="0"/>
              </a:rPr>
              <a:t>Soon to be on the 3-G1 Sheet</a:t>
            </a:r>
          </a:p>
          <a:p>
            <a:pPr marL="457200" lvl="1" indent="0">
              <a:buNone/>
            </a:pPr>
            <a:endParaRPr lang="en-US" sz="175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r>
              <a:rPr lang="en-US" sz="2350" b="1" u="sng" dirty="0">
                <a:solidFill>
                  <a:schemeClr val="accent1"/>
                </a:solidFill>
                <a:latin typeface="Arial" panose="020B0604020202020204" pitchFamily="34" charset="0"/>
                <a:ea typeface="Calibri" panose="020F0502020204030204" pitchFamily="34" charset="0"/>
                <a:cs typeface="Arial" panose="020B0604020202020204" pitchFamily="34" charset="0"/>
              </a:rPr>
              <a:t>Drainage</a:t>
            </a:r>
            <a:r>
              <a:rPr lang="en-US" sz="2350" b="1" dirty="0">
                <a:solidFill>
                  <a:schemeClr val="accent1"/>
                </a:solidFill>
                <a:latin typeface="Arial" panose="020B0604020202020204" pitchFamily="34" charset="0"/>
                <a:ea typeface="Calibri" panose="020F0502020204030204" pitchFamily="34" charset="0"/>
                <a:cs typeface="Arial" panose="020B0604020202020204" pitchFamily="34" charset="0"/>
              </a:rPr>
              <a:t> </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Drainage Summary Sheets</a:t>
            </a:r>
            <a:r>
              <a:rPr lang="en-US" sz="1800" dirty="0">
                <a:latin typeface="Arial" panose="020B0604020202020204" pitchFamily="34" charset="0"/>
                <a:ea typeface="Calibri" panose="020F0502020204030204" pitchFamily="34" charset="0"/>
                <a:cs typeface="Arial" panose="020B0604020202020204" pitchFamily="34" charset="0"/>
              </a:rPr>
              <a:t> ≠</a:t>
            </a:r>
            <a:r>
              <a:rPr lang="en-US" sz="1750" dirty="0">
                <a:latin typeface="Arial" panose="020B0604020202020204" pitchFamily="34" charset="0"/>
                <a:ea typeface="Calibri" panose="020F0502020204030204" pitchFamily="34" charset="0"/>
                <a:cs typeface="Arial" panose="020B0604020202020204" pitchFamily="34" charset="0"/>
              </a:rPr>
              <a:t> Drainage Design on Plan Sheets</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Drainage Details </a:t>
            </a:r>
            <a:r>
              <a:rPr lang="en-US" sz="1700" dirty="0">
                <a:latin typeface="Arial" panose="020B0604020202020204" pitchFamily="34" charset="0"/>
                <a:ea typeface="Calibri" panose="020F0502020204030204" pitchFamily="34" charset="0"/>
                <a:cs typeface="Arial" panose="020B0604020202020204" pitchFamily="34" charset="0"/>
              </a:rPr>
              <a:t>≠  Drainage Design on Plan Sheets</a:t>
            </a:r>
          </a:p>
          <a:p>
            <a:pPr marL="457200" lvl="1" indent="0">
              <a:buNone/>
            </a:pPr>
            <a:endParaRPr lang="en-US" sz="175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r>
              <a:rPr lang="en-US" sz="2350" b="1" u="sng" dirty="0">
                <a:solidFill>
                  <a:schemeClr val="accent1"/>
                </a:solidFill>
                <a:latin typeface="Arial" panose="020B0604020202020204" pitchFamily="34" charset="0"/>
                <a:cs typeface="Arial" panose="020B0604020202020204" pitchFamily="34" charset="0"/>
              </a:rPr>
              <a:t>Other Omissions</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Temporary Guardrail shown on TMP; missing from GR summary, and</a:t>
            </a:r>
          </a:p>
          <a:p>
            <a:pPr marL="457200" lvl="1" indent="0">
              <a:buNone/>
            </a:pPr>
            <a:r>
              <a:rPr lang="en-US" sz="1750" dirty="0">
                <a:latin typeface="Arial" panose="020B0604020202020204" pitchFamily="34" charset="0"/>
                <a:ea typeface="Calibri" panose="020F0502020204030204" pitchFamily="34" charset="0"/>
                <a:cs typeface="Arial" panose="020B0604020202020204" pitchFamily="34" charset="0"/>
              </a:rPr>
              <a:t>       Temporary GR pay items missing</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Temporary Pavement shown on TMP; Temporary Pavement Typical 	Sections missing, and Temporary Pavement pay items missing</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Temporary Shoring notes missing from TMP</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Temporary Shoring quantities per site missing from plans</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Shallow Undercut by Station Range missing from X-Sections    </a:t>
            </a:r>
          </a:p>
          <a:p>
            <a:pPr marL="457200" lvl="1" indent="0">
              <a:buNone/>
            </a:pPr>
            <a:r>
              <a:rPr lang="en-US" sz="1750" b="1" dirty="0">
                <a:solidFill>
                  <a:srgbClr val="FF0000"/>
                </a:solidFill>
                <a:latin typeface="Arial" panose="020B0604020202020204" pitchFamily="34" charset="0"/>
                <a:ea typeface="Calibri" panose="020F0502020204030204" pitchFamily="34" charset="0"/>
                <a:cs typeface="Arial" panose="020B0604020202020204" pitchFamily="34" charset="0"/>
              </a:rPr>
              <a:t>       CURRENTLY UNDER REVIEW</a:t>
            </a:r>
          </a:p>
          <a:p>
            <a:pPr lvl="1">
              <a:buFont typeface="Wingdings" panose="05000000000000000000" pitchFamily="2" charset="2"/>
              <a:buChar char="q"/>
            </a:pPr>
            <a:endParaRPr lang="en-US" dirty="0">
              <a:latin typeface="Arial" panose="020B0604020202020204" pitchFamily="34" charset="0"/>
              <a:cs typeface="Arial" panose="020B0604020202020204" pitchFamily="34" charset="0"/>
            </a:endParaRPr>
          </a:p>
          <a:p>
            <a:pPr>
              <a:spcBef>
                <a:spcPts val="0"/>
              </a:spcBef>
            </a:pPr>
            <a:endParaRPr lang="en-US" sz="1600" dirty="0">
              <a:latin typeface="Arial" panose="020B060402020202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ED27D3F4-C93F-F285-3791-ABFA8D6C3875}"/>
              </a:ext>
              <a:ext uri="{C183D7F6-B498-43B3-948B-1728B52AA6E4}">
                <adec:decorative xmlns:adec="http://schemas.microsoft.com/office/drawing/2017/decorative" val="1"/>
              </a:ext>
            </a:extLst>
          </p:cNvPr>
          <p:cNvPicPr>
            <a:picLocks noChangeAspect="1"/>
          </p:cNvPicPr>
          <p:nvPr/>
        </p:nvPicPr>
        <p:blipFill rotWithShape="1">
          <a:blip r:embed="rId3"/>
          <a:srcRect l="6673" t="5938" r="5258"/>
          <a:stretch/>
        </p:blipFill>
        <p:spPr>
          <a:xfrm>
            <a:off x="9768771" y="2616939"/>
            <a:ext cx="1945710" cy="1439917"/>
          </a:xfrm>
          <a:prstGeom prst="rect">
            <a:avLst/>
          </a:prstGeom>
        </p:spPr>
      </p:pic>
      <p:sp>
        <p:nvSpPr>
          <p:cNvPr id="6" name="TextBox 5">
            <a:extLst>
              <a:ext uri="{FF2B5EF4-FFF2-40B4-BE49-F238E27FC236}">
                <a16:creationId xmlns:a16="http://schemas.microsoft.com/office/drawing/2014/main" id="{CDFF2D93-8715-FA33-17E0-A8FF1296C294}"/>
              </a:ext>
            </a:extLst>
          </p:cNvPr>
          <p:cNvSpPr txBox="1"/>
          <p:nvPr/>
        </p:nvSpPr>
        <p:spPr>
          <a:xfrm>
            <a:off x="327546" y="88900"/>
            <a:ext cx="1364776" cy="375029"/>
          </a:xfrm>
          <a:prstGeom prst="rect">
            <a:avLst/>
          </a:prstGeom>
          <a:noFill/>
        </p:spPr>
        <p:txBody>
          <a:bodyPr wrap="square" rtlCol="0">
            <a:spAutoFit/>
          </a:bodyPr>
          <a:lstStyle/>
          <a:p>
            <a:r>
              <a:rPr lang="en-US" b="1" dirty="0">
                <a:solidFill>
                  <a:schemeClr val="bg2">
                    <a:lumMod val="75000"/>
                  </a:schemeClr>
                </a:solidFill>
                <a:latin typeface="Arial" panose="020B0604020202020204" pitchFamily="34" charset="0"/>
                <a:cs typeface="Arial" panose="020B0604020202020204" pitchFamily="34" charset="0"/>
              </a:rPr>
              <a:t>ncdot.gov</a:t>
            </a:r>
          </a:p>
        </p:txBody>
      </p:sp>
      <p:sp>
        <p:nvSpPr>
          <p:cNvPr id="5" name="Slide Number Placeholder 4">
            <a:extLst>
              <a:ext uri="{FF2B5EF4-FFF2-40B4-BE49-F238E27FC236}">
                <a16:creationId xmlns:a16="http://schemas.microsoft.com/office/drawing/2014/main" id="{6A8C6E9D-CDA6-59D5-8213-1EBDEAB8529A}"/>
              </a:ext>
            </a:extLst>
          </p:cNvPr>
          <p:cNvSpPr txBox="1">
            <a:spLocks/>
          </p:cNvSpPr>
          <p:nvPr/>
        </p:nvSpPr>
        <p:spPr>
          <a:xfrm>
            <a:off x="11257449" y="6265865"/>
            <a:ext cx="528151" cy="365125"/>
          </a:xfrm>
          <a:prstGeom prst="rect">
            <a:avLst/>
          </a:prstGeom>
        </p:spPr>
        <p:txBody>
          <a:bodyPr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71AF279C-F903-5C4F-9E12-139067057548}" type="slidenum">
              <a:rPr lang="en-US" sz="1300" smtClean="0">
                <a:latin typeface="+mj-lt"/>
              </a:rPr>
              <a:pPr>
                <a:spcAft>
                  <a:spcPts val="600"/>
                </a:spcAft>
              </a:pPr>
              <a:t>54</a:t>
            </a:fld>
            <a:endParaRPr lang="en-US" sz="1300">
              <a:latin typeface="+mj-lt"/>
            </a:endParaRPr>
          </a:p>
        </p:txBody>
      </p:sp>
    </p:spTree>
    <p:extLst>
      <p:ext uri="{BB962C8B-B14F-4D97-AF65-F5344CB8AC3E}">
        <p14:creationId xmlns:p14="http://schemas.microsoft.com/office/powerpoint/2010/main" val="3204409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8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0"/>
                                        <p:tgtEl>
                                          <p:spTgt spid="7"/>
                                        </p:tgtEl>
                                      </p:cBhvr>
                                    </p:animEffect>
                                    <p:anim calcmode="lin" valueType="num">
                                      <p:cBhvr>
                                        <p:cTn id="8" dur="2500" fill="hold"/>
                                        <p:tgtEl>
                                          <p:spTgt spid="7"/>
                                        </p:tgtEl>
                                        <p:attrNameLst>
                                          <p:attrName>ppt_w</p:attrName>
                                        </p:attrNameLst>
                                      </p:cBhvr>
                                      <p:tavLst>
                                        <p:tav tm="0" fmla="#ppt_w*sin(2.5*pi*$)">
                                          <p:val>
                                            <p:fltVal val="0"/>
                                          </p:val>
                                        </p:tav>
                                        <p:tav tm="100000">
                                          <p:val>
                                            <p:fltVal val="1"/>
                                          </p:val>
                                        </p:tav>
                                      </p:tavLst>
                                    </p:anim>
                                    <p:anim calcmode="lin" valueType="num">
                                      <p:cBhvr>
                                        <p:cTn id="9" dur="2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additive="base">
                                        <p:cTn id="4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 calcmode="lin" valueType="num">
                                      <p:cBhvr additive="base">
                                        <p:cTn id="5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 calcmode="lin" valueType="num">
                                      <p:cBhvr additive="base">
                                        <p:cTn id="5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
                                            <p:txEl>
                                              <p:pRg st="9" end="9"/>
                                            </p:txEl>
                                          </p:spTgt>
                                        </p:tgtEl>
                                        <p:attrNameLst>
                                          <p:attrName>style.visibility</p:attrName>
                                        </p:attrNameLst>
                                      </p:cBhvr>
                                      <p:to>
                                        <p:strVal val="visible"/>
                                      </p:to>
                                    </p:set>
                                    <p:anim calcmode="lin" valueType="num">
                                      <p:cBhvr additive="base">
                                        <p:cTn id="6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3">
                                            <p:txEl>
                                              <p:pRg st="10" end="10"/>
                                            </p:txEl>
                                          </p:spTgt>
                                        </p:tgtEl>
                                        <p:attrNameLst>
                                          <p:attrName>style.visibility</p:attrName>
                                        </p:attrNameLst>
                                      </p:cBhvr>
                                      <p:to>
                                        <p:strVal val="visible"/>
                                      </p:to>
                                    </p:set>
                                    <p:anim calcmode="lin" valueType="num">
                                      <p:cBhvr additive="base">
                                        <p:cTn id="68"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3">
                                            <p:txEl>
                                              <p:pRg st="12" end="12"/>
                                            </p:txEl>
                                          </p:spTgt>
                                        </p:tgtEl>
                                        <p:attrNameLst>
                                          <p:attrName>style.visibility</p:attrName>
                                        </p:attrNameLst>
                                      </p:cBhvr>
                                      <p:to>
                                        <p:strVal val="visible"/>
                                      </p:to>
                                    </p:set>
                                    <p:anim calcmode="lin" valueType="num">
                                      <p:cBhvr additive="base">
                                        <p:cTn id="74"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3">
                                            <p:txEl>
                                              <p:pRg st="13" end="13"/>
                                            </p:txEl>
                                          </p:spTgt>
                                        </p:tgtEl>
                                        <p:attrNameLst>
                                          <p:attrName>style.visibility</p:attrName>
                                        </p:attrNameLst>
                                      </p:cBhvr>
                                      <p:to>
                                        <p:strVal val="visible"/>
                                      </p:to>
                                    </p:set>
                                    <p:anim calcmode="lin" valueType="num">
                                      <p:cBhvr additive="base">
                                        <p:cTn id="80"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3">
                                            <p:txEl>
                                              <p:pRg st="14" end="14"/>
                                            </p:txEl>
                                          </p:spTgt>
                                        </p:tgtEl>
                                        <p:attrNameLst>
                                          <p:attrName>style.visibility</p:attrName>
                                        </p:attrNameLst>
                                      </p:cBhvr>
                                      <p:to>
                                        <p:strVal val="visible"/>
                                      </p:to>
                                    </p:set>
                                    <p:anim calcmode="lin" valueType="num">
                                      <p:cBhvr additive="base">
                                        <p:cTn id="84"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3">
                                            <p:txEl>
                                              <p:pRg st="15" end="15"/>
                                            </p:txEl>
                                          </p:spTgt>
                                        </p:tgtEl>
                                        <p:attrNameLst>
                                          <p:attrName>style.visibility</p:attrName>
                                        </p:attrNameLst>
                                      </p:cBhvr>
                                      <p:to>
                                        <p:strVal val="visible"/>
                                      </p:to>
                                    </p:set>
                                    <p:anim calcmode="lin" valueType="num">
                                      <p:cBhvr additive="base">
                                        <p:cTn id="90"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3">
                                            <p:txEl>
                                              <p:pRg st="16" end="16"/>
                                            </p:txEl>
                                          </p:spTgt>
                                        </p:tgtEl>
                                        <p:attrNameLst>
                                          <p:attrName>style.visibility</p:attrName>
                                        </p:attrNameLst>
                                      </p:cBhvr>
                                      <p:to>
                                        <p:strVal val="visible"/>
                                      </p:to>
                                    </p:set>
                                    <p:anim calcmode="lin" valueType="num">
                                      <p:cBhvr additive="base">
                                        <p:cTn id="96"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nodeType="clickEffect">
                                  <p:stCondLst>
                                    <p:cond delay="0"/>
                                  </p:stCondLst>
                                  <p:childTnLst>
                                    <p:set>
                                      <p:cBhvr>
                                        <p:cTn id="101" dur="1" fill="hold">
                                          <p:stCondLst>
                                            <p:cond delay="0"/>
                                          </p:stCondLst>
                                        </p:cTn>
                                        <p:tgtEl>
                                          <p:spTgt spid="3">
                                            <p:txEl>
                                              <p:pRg st="17" end="17"/>
                                            </p:txEl>
                                          </p:spTgt>
                                        </p:tgtEl>
                                        <p:attrNameLst>
                                          <p:attrName>style.visibility</p:attrName>
                                        </p:attrNameLst>
                                      </p:cBhvr>
                                      <p:to>
                                        <p:strVal val="visible"/>
                                      </p:to>
                                    </p:set>
                                    <p:anim calcmode="lin" valueType="num">
                                      <p:cBhvr additive="base">
                                        <p:cTn id="102"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3">
                                            <p:txEl>
                                              <p:pRg st="18" end="18"/>
                                            </p:txEl>
                                          </p:spTgt>
                                        </p:tgtEl>
                                        <p:attrNameLst>
                                          <p:attrName>style.visibility</p:attrName>
                                        </p:attrNameLst>
                                      </p:cBhvr>
                                      <p:to>
                                        <p:strVal val="visible"/>
                                      </p:to>
                                    </p:set>
                                    <p:anim calcmode="lin" valueType="num">
                                      <p:cBhvr additive="base">
                                        <p:cTn id="108"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nodeType="clickEffect">
                                  <p:stCondLst>
                                    <p:cond delay="0"/>
                                  </p:stCondLst>
                                  <p:childTnLst>
                                    <p:set>
                                      <p:cBhvr>
                                        <p:cTn id="113" dur="1" fill="hold">
                                          <p:stCondLst>
                                            <p:cond delay="0"/>
                                          </p:stCondLst>
                                        </p:cTn>
                                        <p:tgtEl>
                                          <p:spTgt spid="3">
                                            <p:txEl>
                                              <p:pRg st="19" end="19"/>
                                            </p:txEl>
                                          </p:spTgt>
                                        </p:tgtEl>
                                        <p:attrNameLst>
                                          <p:attrName>style.visibility</p:attrName>
                                        </p:attrNameLst>
                                      </p:cBhvr>
                                      <p:to>
                                        <p:strVal val="visible"/>
                                      </p:to>
                                    </p:set>
                                    <p:animEffect transition="in" filter="fade">
                                      <p:cBhvr>
                                        <p:cTn id="114" dur="1000"/>
                                        <p:tgtEl>
                                          <p:spTgt spid="3">
                                            <p:txEl>
                                              <p:pRg st="19" end="19"/>
                                            </p:txEl>
                                          </p:spTgt>
                                        </p:tgtEl>
                                      </p:cBhvr>
                                    </p:animEffect>
                                    <p:anim calcmode="lin" valueType="num">
                                      <p:cBhvr>
                                        <p:cTn id="115" dur="1000" fill="hold"/>
                                        <p:tgtEl>
                                          <p:spTgt spid="3">
                                            <p:txEl>
                                              <p:pRg st="19" end="19"/>
                                            </p:txEl>
                                          </p:spTgt>
                                        </p:tgtEl>
                                        <p:attrNameLst>
                                          <p:attrName>ppt_x</p:attrName>
                                        </p:attrNameLst>
                                      </p:cBhvr>
                                      <p:tavLst>
                                        <p:tav tm="0">
                                          <p:val>
                                            <p:strVal val="#ppt_x"/>
                                          </p:val>
                                        </p:tav>
                                        <p:tav tm="100000">
                                          <p:val>
                                            <p:strVal val="#ppt_x"/>
                                          </p:val>
                                        </p:tav>
                                      </p:tavLst>
                                    </p:anim>
                                    <p:anim calcmode="lin" valueType="num">
                                      <p:cBhvr>
                                        <p:cTn id="116" dur="1000" fill="hold"/>
                                        <p:tgtEl>
                                          <p:spTgt spid="3">
                                            <p:txEl>
                                              <p:pRg st="19" end="1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68FF0-526F-CEF9-83D6-D83EB6F8EC2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5C4C74D-3355-0FB8-5B08-46E93005C625}"/>
              </a:ext>
            </a:extLst>
          </p:cNvPr>
          <p:cNvSpPr>
            <a:spLocks noGrp="1"/>
          </p:cNvSpPr>
          <p:nvPr>
            <p:ph type="body" sz="quarter" idx="12"/>
          </p:nvPr>
        </p:nvSpPr>
        <p:spPr>
          <a:xfrm>
            <a:off x="6451601" y="58420"/>
            <a:ext cx="5130800" cy="273050"/>
          </a:xfrm>
        </p:spPr>
        <p:txBody>
          <a:bodyPr>
            <a:normAutofit lnSpcReduction="10000"/>
          </a:bodyPr>
          <a:lstStyle/>
          <a:p>
            <a:r>
              <a:rPr lang="en-US" dirty="0"/>
              <a:t>100% PS&amp;E Packages</a:t>
            </a:r>
          </a:p>
        </p:txBody>
      </p:sp>
      <p:sp>
        <p:nvSpPr>
          <p:cNvPr id="2" name="Title 1">
            <a:extLst>
              <a:ext uri="{FF2B5EF4-FFF2-40B4-BE49-F238E27FC236}">
                <a16:creationId xmlns:a16="http://schemas.microsoft.com/office/drawing/2014/main" id="{FDBD2106-B0BA-6512-AABC-A38057843C81}"/>
              </a:ext>
            </a:extLst>
          </p:cNvPr>
          <p:cNvSpPr>
            <a:spLocks noGrp="1"/>
          </p:cNvSpPr>
          <p:nvPr>
            <p:ph type="title"/>
          </p:nvPr>
        </p:nvSpPr>
        <p:spPr>
          <a:xfrm>
            <a:off x="1981199" y="208836"/>
            <a:ext cx="8229600" cy="753662"/>
          </a:xfrm>
        </p:spPr>
        <p:txBody>
          <a:bodyPr>
            <a:normAutofit/>
          </a:bodyPr>
          <a:lstStyle/>
          <a:p>
            <a:r>
              <a:rPr lang="en-US" sz="2800" b="1" u="sng" dirty="0">
                <a:solidFill>
                  <a:schemeClr val="accent1"/>
                </a:solidFill>
              </a:rPr>
              <a:t>Common Errors &amp; Omissions (Continued…)</a:t>
            </a:r>
          </a:p>
        </p:txBody>
      </p:sp>
      <p:sp>
        <p:nvSpPr>
          <p:cNvPr id="3" name="Text Placeholder 2">
            <a:extLst>
              <a:ext uri="{FF2B5EF4-FFF2-40B4-BE49-F238E27FC236}">
                <a16:creationId xmlns:a16="http://schemas.microsoft.com/office/drawing/2014/main" id="{F47763EB-ED41-7E2A-5629-A34CA3F5BFC5}"/>
              </a:ext>
            </a:extLst>
          </p:cNvPr>
          <p:cNvSpPr>
            <a:spLocks noGrp="1"/>
          </p:cNvSpPr>
          <p:nvPr>
            <p:ph type="body" sz="quarter" idx="11"/>
          </p:nvPr>
        </p:nvSpPr>
        <p:spPr>
          <a:xfrm>
            <a:off x="1912191" y="874427"/>
            <a:ext cx="8229600" cy="4867842"/>
          </a:xfrm>
        </p:spPr>
        <p:txBody>
          <a:bodyPr>
            <a:normAutofit/>
          </a:bodyPr>
          <a:lstStyle/>
          <a:p>
            <a:r>
              <a:rPr lang="en-US" sz="2250" b="1" u="sng" dirty="0">
                <a:solidFill>
                  <a:srgbClr val="FF0000"/>
                </a:solidFill>
                <a:latin typeface="Arial" panose="020B0604020202020204" pitchFamily="34" charset="0"/>
                <a:ea typeface="Calibri" panose="020F0502020204030204" pitchFamily="34" charset="0"/>
                <a:cs typeface="Arial" panose="020B0604020202020204" pitchFamily="34" charset="0"/>
              </a:rPr>
              <a:t>PET Files (NEW)</a:t>
            </a:r>
            <a:r>
              <a:rPr lang="en-US" sz="2250" b="1" dirty="0">
                <a:solidFill>
                  <a:srgbClr val="FF0000"/>
                </a:solidFill>
                <a:latin typeface="Arial" panose="020B0604020202020204" pitchFamily="34" charset="0"/>
                <a:ea typeface="Calibri" panose="020F0502020204030204" pitchFamily="34" charset="0"/>
                <a:cs typeface="Arial" panose="020B0604020202020204" pitchFamily="34" charset="0"/>
              </a:rPr>
              <a:t> </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Generic or items with asterisks (**) require a supplemental description</a:t>
            </a: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When adding supplemental descriptions, use ALL CAPS</a:t>
            </a:r>
          </a:p>
          <a:p>
            <a:pPr lvl="1">
              <a:buFont typeface="Wingdings" panose="05000000000000000000" pitchFamily="2" charset="2"/>
              <a:buChar char="q"/>
            </a:pPr>
            <a:r>
              <a:rPr lang="en-US" sz="1750" b="1" dirty="0">
                <a:latin typeface="Arial" panose="020B0604020202020204" pitchFamily="34" charset="0"/>
                <a:ea typeface="Calibri" panose="020F0502020204030204" pitchFamily="34" charset="0"/>
                <a:cs typeface="Arial" panose="020B0604020202020204" pitchFamily="34" charset="0"/>
              </a:rPr>
              <a:t>    BE CONSISTENT WITH ENTRIES </a:t>
            </a:r>
            <a:r>
              <a:rPr lang="en-US" sz="1750" dirty="0">
                <a:latin typeface="Arial" panose="020B0604020202020204" pitchFamily="34" charset="0"/>
                <a:ea typeface="Calibri" panose="020F0502020204030204" pitchFamily="34" charset="0"/>
                <a:cs typeface="Arial" panose="020B0604020202020204" pitchFamily="34" charset="0"/>
              </a:rPr>
              <a:t>(e.g. 1-1/2” milling vs. 1.5” milling)</a:t>
            </a:r>
            <a:endParaRPr lang="en-US" sz="1350" dirty="0">
              <a:latin typeface="Arial" panose="020B0604020202020204" pitchFamily="34" charset="0"/>
              <a:ea typeface="Calibri" panose="020F0502020204030204" pitchFamily="34" charset="0"/>
              <a:cs typeface="Arial" panose="020B0604020202020204" pitchFamily="34" charset="0"/>
            </a:endParaRPr>
          </a:p>
          <a:p>
            <a:pPr lvl="1">
              <a:buFont typeface="Wingdings" panose="05000000000000000000" pitchFamily="2" charset="2"/>
              <a:buChar char="q"/>
            </a:pPr>
            <a:r>
              <a:rPr lang="en-US" sz="1750" dirty="0">
                <a:latin typeface="Arial" panose="020B0604020202020204" pitchFamily="34" charset="0"/>
                <a:ea typeface="Calibri" panose="020F0502020204030204" pitchFamily="34" charset="0"/>
                <a:cs typeface="Arial" panose="020B0604020202020204" pitchFamily="34" charset="0"/>
              </a:rPr>
              <a:t>   The supplemental descriptions should match the Pay Items shown in</a:t>
            </a:r>
          </a:p>
          <a:p>
            <a:pPr marL="457200" lvl="1" indent="0">
              <a:buNone/>
            </a:pPr>
            <a:r>
              <a:rPr lang="en-US" sz="1750" dirty="0">
                <a:latin typeface="Arial" panose="020B0604020202020204" pitchFamily="34" charset="0"/>
                <a:ea typeface="Calibri" panose="020F0502020204030204" pitchFamily="34" charset="0"/>
                <a:cs typeface="Arial" panose="020B0604020202020204" pitchFamily="34" charset="0"/>
              </a:rPr>
              <a:t>       the corresponding Special Provisions</a:t>
            </a:r>
          </a:p>
          <a:p>
            <a:pPr marL="457200" lvl="1" indent="0">
              <a:buNone/>
            </a:pPr>
            <a:endParaRPr lang="en-US" sz="1350" dirty="0">
              <a:latin typeface="Arial" panose="020B0604020202020204" pitchFamily="34" charset="0"/>
              <a:ea typeface="Calibri" panose="020F0502020204030204" pitchFamily="34" charset="0"/>
              <a:cs typeface="Arial" panose="020B0604020202020204" pitchFamily="34" charset="0"/>
            </a:endParaRPr>
          </a:p>
          <a:p>
            <a:pPr marL="457200" lvl="1" indent="0">
              <a:buNone/>
            </a:pPr>
            <a:endParaRPr lang="en-US" sz="1350" dirty="0">
              <a:latin typeface="Arial" panose="020B0604020202020204" pitchFamily="34" charset="0"/>
              <a:ea typeface="Calibri" panose="020F0502020204030204" pitchFamily="34" charset="0"/>
              <a:cs typeface="Arial" panose="020B0604020202020204" pitchFamily="34" charset="0"/>
            </a:endParaRPr>
          </a:p>
          <a:p>
            <a:pPr marL="457200" lvl="1" indent="0">
              <a:buNone/>
            </a:pPr>
            <a:endParaRPr lang="en-US" sz="1350" dirty="0">
              <a:latin typeface="Arial" panose="020B0604020202020204" pitchFamily="34" charset="0"/>
              <a:ea typeface="Calibri" panose="020F0502020204030204" pitchFamily="34" charset="0"/>
              <a:cs typeface="Arial" panose="020B0604020202020204" pitchFamily="34" charset="0"/>
            </a:endParaRPr>
          </a:p>
          <a:p>
            <a:pPr lvl="1">
              <a:buFont typeface="Wingdings" panose="05000000000000000000" pitchFamily="2" charset="2"/>
              <a:buChar char="q"/>
            </a:pPr>
            <a:endParaRPr lang="en-US" sz="1750" dirty="0">
              <a:latin typeface="Arial" panose="020B0604020202020204" pitchFamily="34" charset="0"/>
              <a:ea typeface="Calibri" panose="020F0502020204030204" pitchFamily="34" charset="0"/>
              <a:cs typeface="Arial" panose="020B0604020202020204" pitchFamily="34" charset="0"/>
            </a:endParaRPr>
          </a:p>
          <a:p>
            <a:pPr marL="457200" lvl="1" indent="0">
              <a:buNone/>
            </a:pPr>
            <a:endParaRPr lang="en-US" dirty="0">
              <a:latin typeface="Arial" panose="020B0604020202020204" pitchFamily="34" charset="0"/>
              <a:cs typeface="Arial" panose="020B0604020202020204" pitchFamily="34" charset="0"/>
            </a:endParaRPr>
          </a:p>
          <a:p>
            <a:pPr>
              <a:spcBef>
                <a:spcPts val="0"/>
              </a:spcBef>
            </a:pPr>
            <a:endParaRPr lang="en-US" sz="1600" dirty="0">
              <a:latin typeface="Arial" panose="020B0604020202020204" pitchFamily="34" charset="0"/>
              <a:ea typeface="Calibri" panose="020F0502020204030204" pitchFamily="34" charset="0"/>
              <a:cs typeface="Arial" panose="020B0604020202020204" pitchFamily="34" charset="0"/>
            </a:endParaRPr>
          </a:p>
        </p:txBody>
      </p:sp>
      <p:pic>
        <p:nvPicPr>
          <p:cNvPr id="14" name="Picture 13" descr="Contract resources site shown with the available links to the files">
            <a:extLst>
              <a:ext uri="{FF2B5EF4-FFF2-40B4-BE49-F238E27FC236}">
                <a16:creationId xmlns:a16="http://schemas.microsoft.com/office/drawing/2014/main" id="{0722602E-B429-E5E5-A5D7-975DB528E4C5}"/>
              </a:ext>
            </a:extLst>
          </p:cNvPr>
          <p:cNvPicPr>
            <a:picLocks noChangeAspect="1"/>
          </p:cNvPicPr>
          <p:nvPr/>
        </p:nvPicPr>
        <p:blipFill>
          <a:blip r:embed="rId3"/>
          <a:stretch>
            <a:fillRect/>
          </a:stretch>
        </p:blipFill>
        <p:spPr>
          <a:xfrm>
            <a:off x="3263016" y="2827866"/>
            <a:ext cx="3830676" cy="3896548"/>
          </a:xfrm>
          <a:prstGeom prst="rect">
            <a:avLst/>
          </a:prstGeom>
        </p:spPr>
      </p:pic>
      <p:sp>
        <p:nvSpPr>
          <p:cNvPr id="9" name="TextBox 8">
            <a:extLst>
              <a:ext uri="{FF2B5EF4-FFF2-40B4-BE49-F238E27FC236}">
                <a16:creationId xmlns:a16="http://schemas.microsoft.com/office/drawing/2014/main" id="{AC5B1568-6B29-E5B4-F432-4683759BF314}"/>
              </a:ext>
            </a:extLst>
          </p:cNvPr>
          <p:cNvSpPr txBox="1"/>
          <p:nvPr/>
        </p:nvSpPr>
        <p:spPr>
          <a:xfrm>
            <a:off x="7530282" y="4718629"/>
            <a:ext cx="4717537" cy="900246"/>
          </a:xfrm>
          <a:prstGeom prst="rect">
            <a:avLst/>
          </a:prstGeom>
          <a:noFill/>
        </p:spPr>
        <p:txBody>
          <a:bodyPr wrap="square">
            <a:spAutoFit/>
          </a:bodyPr>
          <a:lstStyle/>
          <a:p>
            <a:pPr marL="0" marR="0" algn="ctr">
              <a:lnSpc>
                <a:spcPct val="100000"/>
              </a:lnSpc>
              <a:spcAft>
                <a:spcPts val="800"/>
              </a:spcAft>
              <a:buNone/>
            </a:pPr>
            <a:r>
              <a:rPr lang="en-US" sz="1750" dirty="0">
                <a:latin typeface="Arial" panose="020B0604020202020204" pitchFamily="34" charset="0"/>
                <a:ea typeface="Calibri" panose="020F0502020204030204" pitchFamily="34" charset="0"/>
                <a:cs typeface="Arial" panose="020B0604020202020204" pitchFamily="34" charset="0"/>
              </a:rPr>
              <a:t>Questions or comments </a:t>
            </a:r>
            <a:br>
              <a:rPr lang="en-US" sz="1750" dirty="0">
                <a:latin typeface="Arial" panose="020B0604020202020204" pitchFamily="34" charset="0"/>
                <a:ea typeface="Calibri" panose="020F0502020204030204" pitchFamily="34" charset="0"/>
                <a:cs typeface="Arial" panose="020B0604020202020204" pitchFamily="34" charset="0"/>
              </a:rPr>
            </a:br>
            <a:r>
              <a:rPr lang="en-US" sz="1750" dirty="0">
                <a:latin typeface="Arial" panose="020B0604020202020204" pitchFamily="34" charset="0"/>
                <a:ea typeface="Calibri" panose="020F0502020204030204" pitchFamily="34" charset="0"/>
                <a:cs typeface="Arial" panose="020B0604020202020204" pitchFamily="34" charset="0"/>
              </a:rPr>
              <a:t>can be emailed to:  </a:t>
            </a:r>
            <a:br>
              <a:rPr lang="en-US" sz="1750" dirty="0">
                <a:latin typeface="Arial" panose="020B0604020202020204" pitchFamily="34" charset="0"/>
                <a:ea typeface="Calibri" panose="020F0502020204030204" pitchFamily="34" charset="0"/>
                <a:cs typeface="Arial" panose="020B0604020202020204" pitchFamily="34" charset="0"/>
              </a:rPr>
            </a:br>
            <a:r>
              <a:rPr lang="en-US" sz="1750" dirty="0">
                <a:latin typeface="Arial" panose="020B0604020202020204" pitchFamily="34" charset="0"/>
                <a:ea typeface="Calibri" panose="020F0502020204030204" pitchFamily="34" charset="0"/>
                <a:cs typeface="Arial" panose="020B0604020202020204" pitchFamily="34" charset="0"/>
              </a:rPr>
              <a:t>AWPHelp@ncdot.gov</a:t>
            </a:r>
          </a:p>
        </p:txBody>
      </p:sp>
      <p:sp>
        <p:nvSpPr>
          <p:cNvPr id="6" name="Oval 5">
            <a:extLst>
              <a:ext uri="{FF2B5EF4-FFF2-40B4-BE49-F238E27FC236}">
                <a16:creationId xmlns:a16="http://schemas.microsoft.com/office/drawing/2014/main" id="{4D2F69FF-AEB6-6A16-8345-8326C6C7560B}"/>
              </a:ext>
              <a:ext uri="{C183D7F6-B498-43B3-948B-1728B52AA6E4}">
                <adec:decorative xmlns:adec="http://schemas.microsoft.com/office/drawing/2017/decorative" val="1"/>
              </a:ext>
            </a:extLst>
          </p:cNvPr>
          <p:cNvSpPr/>
          <p:nvPr/>
        </p:nvSpPr>
        <p:spPr>
          <a:xfrm>
            <a:off x="5536368" y="6403975"/>
            <a:ext cx="1369532" cy="32043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descr="Image of a confused person">
            <a:extLst>
              <a:ext uri="{FF2B5EF4-FFF2-40B4-BE49-F238E27FC236}">
                <a16:creationId xmlns:a16="http://schemas.microsoft.com/office/drawing/2014/main" id="{BFC267CE-2445-9438-1527-E7278FDCC188}"/>
              </a:ext>
            </a:extLst>
          </p:cNvPr>
          <p:cNvGrpSpPr/>
          <p:nvPr/>
        </p:nvGrpSpPr>
        <p:grpSpPr>
          <a:xfrm>
            <a:off x="9574834" y="1304607"/>
            <a:ext cx="2352248" cy="2610115"/>
            <a:chOff x="9277189" y="656492"/>
            <a:chExt cx="2352248" cy="2610115"/>
          </a:xfrm>
        </p:grpSpPr>
        <p:pic>
          <p:nvPicPr>
            <p:cNvPr id="10" name="Picture 9">
              <a:extLst>
                <a:ext uri="{FF2B5EF4-FFF2-40B4-BE49-F238E27FC236}">
                  <a16:creationId xmlns:a16="http://schemas.microsoft.com/office/drawing/2014/main" id="{D6DEB4B3-68F1-87AD-117A-9CEF75BE3E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7189" y="914359"/>
              <a:ext cx="2352248" cy="2352248"/>
            </a:xfrm>
            <a:prstGeom prst="rect">
              <a:avLst/>
            </a:prstGeom>
          </p:spPr>
        </p:pic>
        <p:sp>
          <p:nvSpPr>
            <p:cNvPr id="11" name="TextBox 10">
              <a:extLst>
                <a:ext uri="{FF2B5EF4-FFF2-40B4-BE49-F238E27FC236}">
                  <a16:creationId xmlns:a16="http://schemas.microsoft.com/office/drawing/2014/main" id="{B3C0FEAB-158D-AE40-AF0C-1D0C4B6C98ED}"/>
                </a:ext>
              </a:extLst>
            </p:cNvPr>
            <p:cNvSpPr txBox="1"/>
            <p:nvPr/>
          </p:nvSpPr>
          <p:spPr>
            <a:xfrm rot="20514672">
              <a:off x="9606950" y="793759"/>
              <a:ext cx="343364" cy="461665"/>
            </a:xfrm>
            <a:prstGeom prst="rect">
              <a:avLst/>
            </a:prstGeom>
            <a:noFill/>
          </p:spPr>
          <p:txBody>
            <a:bodyPr wrap="none" rtlCol="0">
              <a:spAutoFit/>
            </a:bodyPr>
            <a:lstStyle/>
            <a:p>
              <a:r>
                <a:rPr lang="en-US" sz="2400" b="1" dirty="0"/>
                <a:t>?</a:t>
              </a:r>
            </a:p>
          </p:txBody>
        </p:sp>
        <p:sp>
          <p:nvSpPr>
            <p:cNvPr id="12" name="TextBox 11">
              <a:extLst>
                <a:ext uri="{FF2B5EF4-FFF2-40B4-BE49-F238E27FC236}">
                  <a16:creationId xmlns:a16="http://schemas.microsoft.com/office/drawing/2014/main" id="{FFC75A27-48D4-C0D7-C17B-BB785D807D1B}"/>
                </a:ext>
              </a:extLst>
            </p:cNvPr>
            <p:cNvSpPr txBox="1"/>
            <p:nvPr/>
          </p:nvSpPr>
          <p:spPr>
            <a:xfrm>
              <a:off x="10304871" y="656492"/>
              <a:ext cx="365761" cy="461665"/>
            </a:xfrm>
            <a:prstGeom prst="rect">
              <a:avLst/>
            </a:prstGeom>
            <a:noFill/>
          </p:spPr>
          <p:txBody>
            <a:bodyPr wrap="square" rtlCol="0">
              <a:spAutoFit/>
            </a:bodyPr>
            <a:lstStyle/>
            <a:p>
              <a:r>
                <a:rPr lang="en-US" sz="2400" b="1" dirty="0"/>
                <a:t>?</a:t>
              </a:r>
            </a:p>
          </p:txBody>
        </p:sp>
        <p:sp>
          <p:nvSpPr>
            <p:cNvPr id="13" name="TextBox 12">
              <a:extLst>
                <a:ext uri="{FF2B5EF4-FFF2-40B4-BE49-F238E27FC236}">
                  <a16:creationId xmlns:a16="http://schemas.microsoft.com/office/drawing/2014/main" id="{5E20D4BE-A0D8-3838-1CB8-0580C16C82E7}"/>
                </a:ext>
              </a:extLst>
            </p:cNvPr>
            <p:cNvSpPr txBox="1"/>
            <p:nvPr/>
          </p:nvSpPr>
          <p:spPr>
            <a:xfrm rot="1022978">
              <a:off x="10997633" y="836548"/>
              <a:ext cx="365761" cy="461665"/>
            </a:xfrm>
            <a:prstGeom prst="rect">
              <a:avLst/>
            </a:prstGeom>
            <a:noFill/>
          </p:spPr>
          <p:txBody>
            <a:bodyPr wrap="square" rtlCol="0">
              <a:spAutoFit/>
            </a:bodyPr>
            <a:lstStyle/>
            <a:p>
              <a:r>
                <a:rPr lang="en-US" sz="2400" b="1" dirty="0"/>
                <a:t>?</a:t>
              </a:r>
            </a:p>
          </p:txBody>
        </p:sp>
      </p:grpSp>
      <p:sp>
        <p:nvSpPr>
          <p:cNvPr id="7" name="Slide Number Placeholder 4">
            <a:extLst>
              <a:ext uri="{FF2B5EF4-FFF2-40B4-BE49-F238E27FC236}">
                <a16:creationId xmlns:a16="http://schemas.microsoft.com/office/drawing/2014/main" id="{42BD0323-B520-BDE6-4092-70FBF2DB92F7}"/>
              </a:ext>
            </a:extLst>
          </p:cNvPr>
          <p:cNvSpPr txBox="1">
            <a:spLocks/>
          </p:cNvSpPr>
          <p:nvPr/>
        </p:nvSpPr>
        <p:spPr>
          <a:xfrm>
            <a:off x="11257449" y="6265865"/>
            <a:ext cx="528151" cy="365125"/>
          </a:xfrm>
          <a:prstGeom prst="rect">
            <a:avLst/>
          </a:prstGeom>
        </p:spPr>
        <p:txBody>
          <a:bodyPr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71AF279C-F903-5C4F-9E12-139067057548}" type="slidenum">
              <a:rPr lang="en-US" sz="1300" smtClean="0">
                <a:latin typeface="+mj-lt"/>
              </a:rPr>
              <a:pPr>
                <a:spcAft>
                  <a:spcPts val="600"/>
                </a:spcAft>
              </a:pPr>
              <a:t>55</a:t>
            </a:fld>
            <a:endParaRPr lang="en-US" sz="1300" dirty="0">
              <a:latin typeface="+mj-lt"/>
            </a:endParaRPr>
          </a:p>
        </p:txBody>
      </p:sp>
    </p:spTree>
    <p:extLst>
      <p:ext uri="{BB962C8B-B14F-4D97-AF65-F5344CB8AC3E}">
        <p14:creationId xmlns:p14="http://schemas.microsoft.com/office/powerpoint/2010/main" val="3208607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45"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2500"/>
                                        <p:tgtEl>
                                          <p:spTgt spid="18"/>
                                        </p:tgtEl>
                                      </p:cBhvr>
                                    </p:animEffect>
                                    <p:anim calcmode="lin" valueType="num">
                                      <p:cBhvr>
                                        <p:cTn id="16" dur="2500" fill="hold"/>
                                        <p:tgtEl>
                                          <p:spTgt spid="18"/>
                                        </p:tgtEl>
                                        <p:attrNameLst>
                                          <p:attrName>ppt_w</p:attrName>
                                        </p:attrNameLst>
                                      </p:cBhvr>
                                      <p:tavLst>
                                        <p:tav tm="0" fmla="#ppt_w*sin(2.5*pi*$)">
                                          <p:val>
                                            <p:fltVal val="0"/>
                                          </p:val>
                                        </p:tav>
                                        <p:tav tm="100000">
                                          <p:val>
                                            <p:fltVal val="1"/>
                                          </p:val>
                                        </p:tav>
                                      </p:tavLst>
                                    </p:anim>
                                    <p:anim calcmode="lin" valueType="num">
                                      <p:cBhvr>
                                        <p:cTn id="17" dur="2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1500" fill="hold"/>
                                        <p:tgtEl>
                                          <p:spTgt spid="6"/>
                                        </p:tgtEl>
                                        <p:attrNameLst>
                                          <p:attrName>ppt_w</p:attrName>
                                        </p:attrNameLst>
                                      </p:cBhvr>
                                      <p:tavLst>
                                        <p:tav tm="0">
                                          <p:val>
                                            <p:fltVal val="0"/>
                                          </p:val>
                                        </p:tav>
                                        <p:tav tm="100000">
                                          <p:val>
                                            <p:strVal val="#ppt_w"/>
                                          </p:val>
                                        </p:tav>
                                      </p:tavLst>
                                    </p:anim>
                                    <p:anim calcmode="lin" valueType="num">
                                      <p:cBhvr>
                                        <p:cTn id="45" dur="1500" fill="hold"/>
                                        <p:tgtEl>
                                          <p:spTgt spid="6"/>
                                        </p:tgtEl>
                                        <p:attrNameLst>
                                          <p:attrName>ppt_h</p:attrName>
                                        </p:attrNameLst>
                                      </p:cBhvr>
                                      <p:tavLst>
                                        <p:tav tm="0">
                                          <p:val>
                                            <p:fltVal val="0"/>
                                          </p:val>
                                        </p:tav>
                                        <p:tav tm="100000">
                                          <p:val>
                                            <p:strVal val="#ppt_h"/>
                                          </p:val>
                                        </p:tav>
                                      </p:tavLst>
                                    </p:anim>
                                    <p:animEffect transition="in" filter="fade">
                                      <p:cBhvr>
                                        <p:cTn id="46" dur="1500"/>
                                        <p:tgtEl>
                                          <p:spTgt spid="6"/>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1000" fill="hold"/>
                                        <p:tgtEl>
                                          <p:spTgt spid="9"/>
                                        </p:tgtEl>
                                        <p:attrNameLst>
                                          <p:attrName>ppt_w</p:attrName>
                                        </p:attrNameLst>
                                      </p:cBhvr>
                                      <p:tavLst>
                                        <p:tav tm="0">
                                          <p:val>
                                            <p:fltVal val="0"/>
                                          </p:val>
                                        </p:tav>
                                        <p:tav tm="100000">
                                          <p:val>
                                            <p:strVal val="#ppt_w"/>
                                          </p:val>
                                        </p:tav>
                                      </p:tavLst>
                                    </p:anim>
                                    <p:anim calcmode="lin" valueType="num">
                                      <p:cBhvr>
                                        <p:cTn id="52" dur="1000" fill="hold"/>
                                        <p:tgtEl>
                                          <p:spTgt spid="9"/>
                                        </p:tgtEl>
                                        <p:attrNameLst>
                                          <p:attrName>ppt_h</p:attrName>
                                        </p:attrNameLst>
                                      </p:cBhvr>
                                      <p:tavLst>
                                        <p:tav tm="0">
                                          <p:val>
                                            <p:fltVal val="0"/>
                                          </p:val>
                                        </p:tav>
                                        <p:tav tm="100000">
                                          <p:val>
                                            <p:strVal val="#ppt_h"/>
                                          </p:val>
                                        </p:tav>
                                      </p:tavLst>
                                    </p:anim>
                                    <p:anim calcmode="lin" valueType="num">
                                      <p:cBhvr>
                                        <p:cTn id="53" dur="1000" fill="hold"/>
                                        <p:tgtEl>
                                          <p:spTgt spid="9"/>
                                        </p:tgtEl>
                                        <p:attrNameLst>
                                          <p:attrName>style.rotation</p:attrName>
                                        </p:attrNameLst>
                                      </p:cBhvr>
                                      <p:tavLst>
                                        <p:tav tm="0">
                                          <p:val>
                                            <p:fltVal val="90"/>
                                          </p:val>
                                        </p:tav>
                                        <p:tav tm="100000">
                                          <p:val>
                                            <p:fltVal val="0"/>
                                          </p:val>
                                        </p:tav>
                                      </p:tavLst>
                                    </p:anim>
                                    <p:animEffect transition="in" filter="fade">
                                      <p:cBhvr>
                                        <p:cTn id="5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3F1A1-B728-46B5-5BB6-49E31BA2B509}"/>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C536BB4A-D5F6-191B-09BF-A658E19BE9CB}"/>
              </a:ext>
            </a:extLst>
          </p:cNvPr>
          <p:cNvSpPr>
            <a:spLocks noGrp="1"/>
          </p:cNvSpPr>
          <p:nvPr>
            <p:ph type="title" idx="4294967295"/>
          </p:nvPr>
        </p:nvSpPr>
        <p:spPr/>
        <p:txBody>
          <a:bodyPr/>
          <a:lstStyle/>
          <a:p>
            <a:r>
              <a:rPr lang="en-US" dirty="0"/>
              <a:t>Contact us –</a:t>
            </a:r>
            <a:br>
              <a:rPr lang="en-US" dirty="0"/>
            </a:br>
            <a:r>
              <a:rPr lang="en-US" dirty="0"/>
              <a:t>Common Errors and Omissions</a:t>
            </a:r>
            <a:br>
              <a:rPr lang="en-US" dirty="0"/>
            </a:br>
            <a:endParaRPr lang="en-US" dirty="0"/>
          </a:p>
        </p:txBody>
      </p:sp>
      <p:sp>
        <p:nvSpPr>
          <p:cNvPr id="6" name="Text Placeholder 5">
            <a:extLst>
              <a:ext uri="{FF2B5EF4-FFF2-40B4-BE49-F238E27FC236}">
                <a16:creationId xmlns:a16="http://schemas.microsoft.com/office/drawing/2014/main" id="{7825A105-CA79-3D48-A9CB-3C94E37394D2}"/>
              </a:ext>
            </a:extLst>
          </p:cNvPr>
          <p:cNvSpPr>
            <a:spLocks noGrp="1"/>
          </p:cNvSpPr>
          <p:nvPr>
            <p:ph type="body" sz="quarter" idx="19"/>
          </p:nvPr>
        </p:nvSpPr>
        <p:spPr/>
        <p:txBody>
          <a:bodyPr/>
          <a:lstStyle/>
          <a:p>
            <a:r>
              <a:rPr lang="en-US" dirty="0"/>
              <a:t>Nicole Hackler</a:t>
            </a:r>
          </a:p>
        </p:txBody>
      </p:sp>
      <p:sp>
        <p:nvSpPr>
          <p:cNvPr id="7" name="Text Placeholder 6">
            <a:extLst>
              <a:ext uri="{FF2B5EF4-FFF2-40B4-BE49-F238E27FC236}">
                <a16:creationId xmlns:a16="http://schemas.microsoft.com/office/drawing/2014/main" id="{6C08A3E9-F139-F8A0-77F0-83028809A8D5}"/>
              </a:ext>
            </a:extLst>
          </p:cNvPr>
          <p:cNvSpPr>
            <a:spLocks noGrp="1"/>
          </p:cNvSpPr>
          <p:nvPr>
            <p:ph type="body" sz="quarter" idx="20"/>
          </p:nvPr>
        </p:nvSpPr>
        <p:spPr/>
        <p:txBody>
          <a:bodyPr/>
          <a:lstStyle/>
          <a:p>
            <a:r>
              <a:rPr lang="en-US" dirty="0"/>
              <a:t>nmhackler@ncdot.gov</a:t>
            </a:r>
          </a:p>
        </p:txBody>
      </p:sp>
      <p:sp>
        <p:nvSpPr>
          <p:cNvPr id="8" name="Text Placeholder 7">
            <a:extLst>
              <a:ext uri="{FF2B5EF4-FFF2-40B4-BE49-F238E27FC236}">
                <a16:creationId xmlns:a16="http://schemas.microsoft.com/office/drawing/2014/main" id="{C0414967-3EB2-498E-C96C-4A98B22C7700}"/>
              </a:ext>
            </a:extLst>
          </p:cNvPr>
          <p:cNvSpPr>
            <a:spLocks noGrp="1"/>
          </p:cNvSpPr>
          <p:nvPr>
            <p:ph type="body" sz="quarter" idx="21"/>
          </p:nvPr>
        </p:nvSpPr>
        <p:spPr/>
        <p:txBody>
          <a:bodyPr/>
          <a:lstStyle/>
          <a:p>
            <a:r>
              <a:rPr lang="en-US" dirty="0"/>
              <a:t>919-707-6950</a:t>
            </a:r>
          </a:p>
        </p:txBody>
      </p:sp>
      <p:sp>
        <p:nvSpPr>
          <p:cNvPr id="2" name="Text Placeholder 1">
            <a:extLst>
              <a:ext uri="{FF2B5EF4-FFF2-40B4-BE49-F238E27FC236}">
                <a16:creationId xmlns:a16="http://schemas.microsoft.com/office/drawing/2014/main" id="{448A46C2-7AD4-6150-9BBF-1037B5D376D9}"/>
              </a:ext>
            </a:extLst>
          </p:cNvPr>
          <p:cNvSpPr>
            <a:spLocks noGrp="1"/>
          </p:cNvSpPr>
          <p:nvPr>
            <p:ph type="body" sz="quarter" idx="13"/>
          </p:nvPr>
        </p:nvSpPr>
        <p:spPr>
          <a:ln>
            <a:noFill/>
          </a:ln>
        </p:spPr>
        <p:txBody>
          <a:bodyPr/>
          <a:lstStyle/>
          <a:p>
            <a:endParaRPr lang="en-US" dirty="0"/>
          </a:p>
        </p:txBody>
      </p:sp>
    </p:spTree>
    <p:extLst>
      <p:ext uri="{BB962C8B-B14F-4D97-AF65-F5344CB8AC3E}">
        <p14:creationId xmlns:p14="http://schemas.microsoft.com/office/powerpoint/2010/main" val="3067245381"/>
      </p:ext>
    </p:extLst>
  </p:cSld>
  <p:clrMapOvr>
    <a:masterClrMapping/>
  </p:clrMapOvr>
</p:sld>
</file>

<file path=ppt/theme/theme1.xml><?xml version="1.0" encoding="utf-8"?>
<a:theme xmlns:a="http://schemas.openxmlformats.org/drawingml/2006/main" name="NCDOT Presentation Theme">
  <a:themeElements>
    <a:clrScheme name="Custom 1">
      <a:dk1>
        <a:srgbClr val="0B3C61"/>
      </a:dk1>
      <a:lt1>
        <a:srgbClr val="FFFFFF"/>
      </a:lt1>
      <a:dk2>
        <a:srgbClr val="012639"/>
      </a:dk2>
      <a:lt2>
        <a:srgbClr val="FFFFFF"/>
      </a:lt2>
      <a:accent1>
        <a:srgbClr val="C15D2D"/>
      </a:accent1>
      <a:accent2>
        <a:srgbClr val="288DC2"/>
      </a:accent2>
      <a:accent3>
        <a:srgbClr val="0B3C61"/>
      </a:accent3>
      <a:accent4>
        <a:srgbClr val="778591"/>
      </a:accent4>
      <a:accent5>
        <a:srgbClr val="58B7B3"/>
      </a:accent5>
      <a:accent6>
        <a:srgbClr val="672E6B"/>
      </a:accent6>
      <a:hlink>
        <a:srgbClr val="7FB0D5"/>
      </a:hlink>
      <a:folHlink>
        <a:srgbClr val="387AAB"/>
      </a:folHlink>
    </a:clrScheme>
    <a:fontScheme name="NCDOT-template-2022-07019">
      <a:majorFont>
        <a:latin typeface="Montserrat SemiBold"/>
        <a:ea typeface=""/>
        <a:cs typeface=""/>
      </a:majorFont>
      <a:minorFont>
        <a:latin typeface="Montserra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tract Award Policy - Jon Weathersbee" id="{F513573E-FDE4-4BF9-B073-819C269CB8DD}" vid="{D9A511FC-0E1F-48B1-91D5-C205ED51FA83}"/>
    </a:ext>
  </a:extLst>
</a:theme>
</file>

<file path=ppt/theme/theme2.xml><?xml version="1.0" encoding="utf-8"?>
<a:theme xmlns:a="http://schemas.openxmlformats.org/drawingml/2006/main" name="1_NCDOT Presentation Theme">
  <a:themeElements>
    <a:clrScheme name="Custom 1">
      <a:dk1>
        <a:srgbClr val="0B3C61"/>
      </a:dk1>
      <a:lt1>
        <a:srgbClr val="FFFFFF"/>
      </a:lt1>
      <a:dk2>
        <a:srgbClr val="012639"/>
      </a:dk2>
      <a:lt2>
        <a:srgbClr val="FFFFFF"/>
      </a:lt2>
      <a:accent1>
        <a:srgbClr val="C15D2D"/>
      </a:accent1>
      <a:accent2>
        <a:srgbClr val="288DC2"/>
      </a:accent2>
      <a:accent3>
        <a:srgbClr val="0B3C61"/>
      </a:accent3>
      <a:accent4>
        <a:srgbClr val="778591"/>
      </a:accent4>
      <a:accent5>
        <a:srgbClr val="58B7B3"/>
      </a:accent5>
      <a:accent6>
        <a:srgbClr val="672E6B"/>
      </a:accent6>
      <a:hlink>
        <a:srgbClr val="7FB0D5"/>
      </a:hlink>
      <a:folHlink>
        <a:srgbClr val="387AAB"/>
      </a:folHlink>
    </a:clrScheme>
    <a:fontScheme name="NCDOT-template-2022-07019">
      <a:majorFont>
        <a:latin typeface="Montserrat SemiBold"/>
        <a:ea typeface=""/>
        <a:cs typeface=""/>
      </a:majorFont>
      <a:minorFont>
        <a:latin typeface="Montserra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tract Award Policy - Jon Weathersbee" id="{4BCF4E31-F2E8-4733-ADD3-AA99BD809685}" vid="{18205C1D-13C9-419C-8164-420BB11CDF6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7B28C4AAB8341499F6E10012B79CA5C" ma:contentTypeVersion="21" ma:contentTypeDescription="Create a new document." ma:contentTypeScope="" ma:versionID="26a8c80b1f008d52bfea5ec25424018f">
  <xsd:schema xmlns:xsd="http://www.w3.org/2001/XMLSchema" xmlns:xs="http://www.w3.org/2001/XMLSchema" xmlns:p="http://schemas.microsoft.com/office/2006/metadata/properties" xmlns:ns1="http://schemas.microsoft.com/sharepoint/v3" xmlns:ns2="16f00c2e-ac5c-418b-9f13-a0771dbd417d" xmlns:ns3="dcb29369-b0cd-41f7-80e9-dffccc018ce4" xmlns:ns4="http://schemas.microsoft.com/sharepoint/v4" targetNamespace="http://schemas.microsoft.com/office/2006/metadata/properties" ma:root="true" ma:fieldsID="9ca229478863602805566990a2e56065" ns1:_="" ns2:_="" ns3:_="" ns4:_="">
    <xsd:import namespace="http://schemas.microsoft.com/sharepoint/v3"/>
    <xsd:import namespace="16f00c2e-ac5c-418b-9f13-a0771dbd417d"/>
    <xsd:import namespace="dcb29369-b0cd-41f7-80e9-dffccc018ce4"/>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1:URL" minOccurs="0"/>
                <xsd:element ref="ns3:Topic" minOccurs="0"/>
                <xsd:element ref="ns4:IconOverlay" minOccurs="0"/>
                <xsd:element ref="ns3:Featured" minOccurs="0"/>
                <xsd:element ref="ns3:Sub_x002d_Topic" minOccurs="0"/>
                <xsd:element ref="ns3:Orde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1"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6f00c2e-ac5c-418b-9f13-a0771dbd417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cb29369-b0cd-41f7-80e9-dffccc018ce4" elementFormDefault="qualified">
    <xsd:import namespace="http://schemas.microsoft.com/office/2006/documentManagement/types"/>
    <xsd:import namespace="http://schemas.microsoft.com/office/infopath/2007/PartnerControls"/>
    <xsd:element name="Topic" ma:index="12" nillable="true" ma:displayName="Topic" ma:format="Dropdown" ma:internalName="Topic">
      <xsd:simpleType>
        <xsd:restriction base="dms:Choice">
          <xsd:enumeration value="Conference Trainings"/>
          <xsd:enumeration value="CS&amp;D Site Navigation"/>
          <xsd:enumeration value="Division Guidance Bulletins"/>
          <xsd:enumeration value="Memos"/>
          <xsd:enumeration value="Other Training"/>
          <xsd:enumeration value="Conferences"/>
          <xsd:enumeration value="Division Bulletins"/>
          <xsd:enumeration value="Navigating CS&amp;D"/>
        </xsd:restriction>
      </xsd:simpleType>
    </xsd:element>
    <xsd:element name="Featured" ma:index="14" nillable="true" ma:displayName="Featured" ma:default="1" ma:internalName="Featured">
      <xsd:simpleType>
        <xsd:restriction base="dms:Boolean"/>
      </xsd:simpleType>
    </xsd:element>
    <xsd:element name="Sub_x002d_Topic" ma:index="15" nillable="true" ma:displayName="Sub-Topic" ma:default="Estimating" ma:format="Dropdown" ma:internalName="Sub_x002d_Topic">
      <xsd:simpleType>
        <xsd:restriction base="dms:Choice">
          <xsd:enumeration value="All"/>
          <xsd:enumeration value="Bidding and Letting"/>
          <xsd:enumeration value="Estimating"/>
          <xsd:enumeration value="Plans"/>
          <xsd:enumeration value="Prequalification"/>
          <xsd:enumeration value="Proposals"/>
        </xsd:restriction>
      </xsd:simpleType>
    </xsd:element>
    <xsd:element name="Order0" ma:index="16" nillable="true" ma:displayName="Order" ma:internalName="Order0">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URL xmlns="http://schemas.microsoft.com/sharepoint/v3">
      <Url xsi:nil="true"/>
      <Description xsi:nil="true"/>
    </URL>
    <Sub_x002d_Topic xmlns="dcb29369-b0cd-41f7-80e9-dffccc018ce4">All</Sub_x002d_Topic>
    <Topic xmlns="dcb29369-b0cd-41f7-80e9-dffccc018ce4">Other Training</Topic>
    <Featured xmlns="dcb29369-b0cd-41f7-80e9-dffccc018ce4">false</Featured>
    <Order0 xmlns="dcb29369-b0cd-41f7-80e9-dffccc018ce4" xsi:nil="true"/>
  </documentManagement>
</p:properties>
</file>

<file path=customXml/item4.xml><?xml version="1.0" encoding="utf-8"?>
<?mso-contentType ?>
<spe:Receivers xmlns:spe="http://schemas.microsoft.com/sharepoint/events"/>
</file>

<file path=customXml/itemProps1.xml><?xml version="1.0" encoding="utf-8"?>
<ds:datastoreItem xmlns:ds="http://schemas.openxmlformats.org/officeDocument/2006/customXml" ds:itemID="{064D16D7-89AE-4D79-A4B6-16117B583558}">
  <ds:schemaRefs>
    <ds:schemaRef ds:uri="http://schemas.microsoft.com/sharepoint/v3/contenttype/forms"/>
  </ds:schemaRefs>
</ds:datastoreItem>
</file>

<file path=customXml/itemProps2.xml><?xml version="1.0" encoding="utf-8"?>
<ds:datastoreItem xmlns:ds="http://schemas.openxmlformats.org/officeDocument/2006/customXml" ds:itemID="{DC040A37-4736-4E62-B4D3-A01315E27E09}"/>
</file>

<file path=customXml/itemProps3.xml><?xml version="1.0" encoding="utf-8"?>
<ds:datastoreItem xmlns:ds="http://schemas.openxmlformats.org/officeDocument/2006/customXml" ds:itemID="{4813077E-0B1D-4289-A66A-91D055C2D841}">
  <ds:schemaRefs>
    <ds:schemaRef ds:uri="http://schemas.microsoft.com/office/infopath/2007/PartnerControls"/>
    <ds:schemaRef ds:uri="http://purl.org/dc/terms/"/>
    <ds:schemaRef ds:uri="http://purl.org/dc/dcmityp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c8edeb48-f9b0-4b77-8b45-fc387202dd4e"/>
    <ds:schemaRef ds:uri="d12e83c9-1cbd-48d1-8be6-e31a19da41b7"/>
    <ds:schemaRef ds:uri="http://www.w3.org/XML/1998/namespace"/>
  </ds:schemaRefs>
</ds:datastoreItem>
</file>

<file path=customXml/itemProps4.xml><?xml version="1.0" encoding="utf-8"?>
<ds:datastoreItem xmlns:ds="http://schemas.openxmlformats.org/officeDocument/2006/customXml" ds:itemID="{B5FAF50E-A01F-4DB4-9CA6-5896FBEB9BBA}"/>
</file>

<file path=docProps/app.xml><?xml version="1.0" encoding="utf-8"?>
<Properties xmlns="http://schemas.openxmlformats.org/officeDocument/2006/extended-properties" xmlns:vt="http://schemas.openxmlformats.org/officeDocument/2006/docPropsVTypes">
  <Template/>
  <TotalTime>9726</TotalTime>
  <Words>5457</Words>
  <Application>Microsoft Office PowerPoint</Application>
  <PresentationFormat>Widescreen</PresentationFormat>
  <Paragraphs>551</Paragraphs>
  <Slides>56</Slides>
  <Notes>50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56</vt:i4>
      </vt:variant>
    </vt:vector>
  </HeadingPairs>
  <TitlesOfParts>
    <vt:vector size="66" baseType="lpstr">
      <vt:lpstr>Wingdings</vt:lpstr>
      <vt:lpstr>Montserrat SemiBold</vt:lpstr>
      <vt:lpstr>Arial</vt:lpstr>
      <vt:lpstr>Calibri</vt:lpstr>
      <vt:lpstr>Montserrat Medium</vt:lpstr>
      <vt:lpstr>Montserrat Light</vt:lpstr>
      <vt:lpstr>Montserrat</vt:lpstr>
      <vt:lpstr>Times New Roman</vt:lpstr>
      <vt:lpstr>NCDOT Presentation Theme</vt:lpstr>
      <vt:lpstr>1_NCDOT Presentation Theme</vt:lpstr>
      <vt:lpstr>Division &amp; Central Best Practices</vt:lpstr>
      <vt:lpstr>Agenda</vt:lpstr>
      <vt:lpstr>Division Let Increase for Eligible Bridge Projects</vt:lpstr>
      <vt:lpstr>Where we’ve been, where we’re going: </vt:lpstr>
      <vt:lpstr>background</vt:lpstr>
      <vt:lpstr>Memo authorizing the increase</vt:lpstr>
      <vt:lpstr>Eligible projects</vt:lpstr>
      <vt:lpstr>Topics for meeting</vt:lpstr>
      <vt:lpstr>Contact us</vt:lpstr>
      <vt:lpstr>CONTRACT TIME GUIDANCE FOR DIVISIONS ON BRIDGE REPLACEMENT PROJECTS</vt:lpstr>
      <vt:lpstr>CONTRACT TIME RECOMMENDATION</vt:lpstr>
      <vt:lpstr>SETTING A DATE OF AVAILABILITY (DOA)</vt:lpstr>
      <vt:lpstr>PRODUCTION RATES</vt:lpstr>
      <vt:lpstr>PRODUCTION RATES (CONT.)</vt:lpstr>
      <vt:lpstr>CONTRACT TIME GUIDELINES</vt:lpstr>
      <vt:lpstr>PRODUCTION RATES  (CONT.)</vt:lpstr>
      <vt:lpstr>STRUCTURE WORKING DAYS</vt:lpstr>
      <vt:lpstr>DOA AND COMPLETION DATE</vt:lpstr>
      <vt:lpstr>CHECKING THE COMPLETION DATE</vt:lpstr>
      <vt:lpstr>CHECK THE DOA</vt:lpstr>
      <vt:lpstr>ACCELERATED CONSTRUCTION</vt:lpstr>
      <vt:lpstr>ACCELERATED CONSTRUCTION – RULE OF THUMB</vt:lpstr>
      <vt:lpstr>ACCELERATED CONSTRUCTION (CONT.)</vt:lpstr>
      <vt:lpstr>MATERIAL ACQUISITION</vt:lpstr>
      <vt:lpstr>Contact us –  Lump Sum Grading, Major Contract Items, Specialty Items </vt:lpstr>
      <vt:lpstr>Lump Sum Grading</vt:lpstr>
      <vt:lpstr>Lump Sum Grading Worksheet</vt:lpstr>
      <vt:lpstr>Lump Sum Grading Worksheet Instructions</vt:lpstr>
      <vt:lpstr>Lump Sum Grading SP02 R016 and Pay Items</vt:lpstr>
      <vt:lpstr>Major Contract and Specialty Items</vt:lpstr>
      <vt:lpstr>Major Contract Items Article 104-5</vt:lpstr>
      <vt:lpstr>Major Contract Items Article 104-5 (Subarticle 104-5(C))</vt:lpstr>
      <vt:lpstr>Major Contract Items Article 104-5 (Subarticle 104-5(C) and (D))</vt:lpstr>
      <vt:lpstr>Major Contract Items SP01 G028</vt:lpstr>
      <vt:lpstr>Major Contract Items SP01 G028 Special Provision</vt:lpstr>
      <vt:lpstr>Specialty Items Article 108-6</vt:lpstr>
      <vt:lpstr>Specialty Items SP01 G037</vt:lpstr>
      <vt:lpstr>Specialty Items SP01 G037 Special Provision</vt:lpstr>
      <vt:lpstr>Contact us –  Lump Sum Grading, Major Contract Items, and Specialty Items</vt:lpstr>
      <vt:lpstr>Steel Price Adjustment</vt:lpstr>
      <vt:lpstr>Steel Price Adjustment SP01 G047</vt:lpstr>
      <vt:lpstr>Steel Price Adjustment SP01 G047</vt:lpstr>
      <vt:lpstr>Steel Price Adjustment SP01 G047 </vt:lpstr>
      <vt:lpstr>Steel Price Adjustment SP01 G047 Provision</vt:lpstr>
      <vt:lpstr>Steel Price Adjustment Provision Overview</vt:lpstr>
      <vt:lpstr>Steel Price Adjustment Details</vt:lpstr>
      <vt:lpstr>Steel Price Adjustment Eligible Items</vt:lpstr>
      <vt:lpstr>Steel Price Adjustment </vt:lpstr>
      <vt:lpstr>Steel Price Adjustment Resources</vt:lpstr>
      <vt:lpstr>Steel Price Adjustment SP01 G047 and resurfacing contracts</vt:lpstr>
      <vt:lpstr>Steel Price Adjustment Recap</vt:lpstr>
      <vt:lpstr>Contact us – Steel Price Adjustment </vt:lpstr>
      <vt:lpstr>Common Errors and Omissions</vt:lpstr>
      <vt:lpstr>Common Errors &amp; Omissions</vt:lpstr>
      <vt:lpstr>Common Errors &amp; Omissions (Continued…)</vt:lpstr>
      <vt:lpstr>Contact us – Common Errors and Omissions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CSD Division Best Practice Discussion (October)-Presentation</dc:title>
  <dc:creator>Barrier, Billy D</dc:creator>
  <cp:lastModifiedBy>Penny, Lisa E</cp:lastModifiedBy>
  <cp:revision>57</cp:revision>
  <cp:lastPrinted>2026-09-14T18:18:10Z</cp:lastPrinted>
  <dcterms:created xsi:type="dcterms:W3CDTF">2022-07-29T13:46:40Z</dcterms:created>
  <dcterms:modified xsi:type="dcterms:W3CDTF">2026-10-12T18:26:59Z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0x01010047B28C4AAB8341499F6E10012B79CA5C</vt:lpwstr>
  </property>
  <property fmtid="{D5CDD505-2E9C-101B-9397-08002B2CF9AE}" pid="4" name="Order">
    <vt:r8>12300</vt:r8>
  </property>
</Properties>
</file>